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72" r:id="rId2"/>
    <p:sldId id="257" r:id="rId3"/>
    <p:sldId id="258"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a:srgbClr val="FFCDFF"/>
    <a:srgbClr val="DCB9FF"/>
    <a:srgbClr val="CC99FF"/>
    <a:srgbClr val="CC0099"/>
    <a:srgbClr val="FF99FF"/>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630" autoAdjust="0"/>
    <p:restoredTop sz="94343" autoAdjust="0"/>
  </p:normalViewPr>
  <p:slideViewPr>
    <p:cSldViewPr snapToGrid="0">
      <p:cViewPr varScale="1">
        <p:scale>
          <a:sx n="72" d="100"/>
          <a:sy n="72" d="100"/>
        </p:scale>
        <p:origin x="87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94ECD2E-B704-4B8F-8CEF-3E759DDE98AF}" type="datetimeFigureOut">
              <a:rPr lang="en-GB" smtClean="0"/>
              <a:t>17/03/2024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C01079-D214-4849-B0D4-6E0F0E4235DE}" type="slidenum">
              <a:rPr lang="en-GB" smtClean="0"/>
              <a:t>‹#›</a:t>
            </a:fld>
            <a:endParaRPr lang="en-GB"/>
          </a:p>
        </p:txBody>
      </p:sp>
    </p:spTree>
    <p:extLst>
      <p:ext uri="{BB962C8B-B14F-4D97-AF65-F5344CB8AC3E}">
        <p14:creationId xmlns:p14="http://schemas.microsoft.com/office/powerpoint/2010/main" val="484216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9C2AB1D9-CE78-47D5-8306-FC5100825C0A}" type="datetimeFigureOut">
              <a:rPr lang="en-GB" smtClean="0"/>
              <a:t>17/03/2024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2E45E09-D807-4F8D-92F7-BB0F55570EC0}" type="slidenum">
              <a:rPr lang="en-GB" smtClean="0"/>
              <a:t>‹#›</a:t>
            </a:fld>
            <a:endParaRPr lang="en-GB"/>
          </a:p>
        </p:txBody>
      </p:sp>
    </p:spTree>
    <p:extLst>
      <p:ext uri="{BB962C8B-B14F-4D97-AF65-F5344CB8AC3E}">
        <p14:creationId xmlns:p14="http://schemas.microsoft.com/office/powerpoint/2010/main" val="41580372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C2AB1D9-CE78-47D5-8306-FC5100825C0A}" type="datetimeFigureOut">
              <a:rPr lang="en-GB" smtClean="0"/>
              <a:t>17/03/2024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2E45E09-D807-4F8D-92F7-BB0F55570EC0}" type="slidenum">
              <a:rPr lang="en-GB" smtClean="0"/>
              <a:t>‹#›</a:t>
            </a:fld>
            <a:endParaRPr lang="en-GB"/>
          </a:p>
        </p:txBody>
      </p:sp>
    </p:spTree>
    <p:extLst>
      <p:ext uri="{BB962C8B-B14F-4D97-AF65-F5344CB8AC3E}">
        <p14:creationId xmlns:p14="http://schemas.microsoft.com/office/powerpoint/2010/main" val="23809189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C2AB1D9-CE78-47D5-8306-FC5100825C0A}" type="datetimeFigureOut">
              <a:rPr lang="en-GB" smtClean="0"/>
              <a:t>17/03/2024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2E45E09-D807-4F8D-92F7-BB0F55570EC0}" type="slidenum">
              <a:rPr lang="en-GB" smtClean="0"/>
              <a:t>‹#›</a:t>
            </a:fld>
            <a:endParaRPr lang="en-GB"/>
          </a:p>
        </p:txBody>
      </p:sp>
    </p:spTree>
    <p:extLst>
      <p:ext uri="{BB962C8B-B14F-4D97-AF65-F5344CB8AC3E}">
        <p14:creationId xmlns:p14="http://schemas.microsoft.com/office/powerpoint/2010/main" val="2240862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C2AB1D9-CE78-47D5-8306-FC5100825C0A}" type="datetimeFigureOut">
              <a:rPr lang="en-GB" smtClean="0"/>
              <a:t>17/03/2024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2E45E09-D807-4F8D-92F7-BB0F55570EC0}" type="slidenum">
              <a:rPr lang="en-GB" smtClean="0"/>
              <a:t>‹#›</a:t>
            </a:fld>
            <a:endParaRPr lang="en-GB"/>
          </a:p>
        </p:txBody>
      </p:sp>
    </p:spTree>
    <p:extLst>
      <p:ext uri="{BB962C8B-B14F-4D97-AF65-F5344CB8AC3E}">
        <p14:creationId xmlns:p14="http://schemas.microsoft.com/office/powerpoint/2010/main" val="34449022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C2AB1D9-CE78-47D5-8306-FC5100825C0A}" type="datetimeFigureOut">
              <a:rPr lang="en-GB" smtClean="0"/>
              <a:t>17/03/2024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2E45E09-D807-4F8D-92F7-BB0F55570EC0}" type="slidenum">
              <a:rPr lang="en-GB" smtClean="0"/>
              <a:t>‹#›</a:t>
            </a:fld>
            <a:endParaRPr lang="en-GB"/>
          </a:p>
        </p:txBody>
      </p:sp>
    </p:spTree>
    <p:extLst>
      <p:ext uri="{BB962C8B-B14F-4D97-AF65-F5344CB8AC3E}">
        <p14:creationId xmlns:p14="http://schemas.microsoft.com/office/powerpoint/2010/main" val="1851457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9C2AB1D9-CE78-47D5-8306-FC5100825C0A}" type="datetimeFigureOut">
              <a:rPr lang="en-GB" smtClean="0"/>
              <a:t>17/03/2024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2E45E09-D807-4F8D-92F7-BB0F55570EC0}" type="slidenum">
              <a:rPr lang="en-GB" smtClean="0"/>
              <a:t>‹#›</a:t>
            </a:fld>
            <a:endParaRPr lang="en-GB"/>
          </a:p>
        </p:txBody>
      </p:sp>
    </p:spTree>
    <p:extLst>
      <p:ext uri="{BB962C8B-B14F-4D97-AF65-F5344CB8AC3E}">
        <p14:creationId xmlns:p14="http://schemas.microsoft.com/office/powerpoint/2010/main" val="14398953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9C2AB1D9-CE78-47D5-8306-FC5100825C0A}" type="datetimeFigureOut">
              <a:rPr lang="en-GB" smtClean="0"/>
              <a:t>17/03/2024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2E45E09-D807-4F8D-92F7-BB0F55570EC0}" type="slidenum">
              <a:rPr lang="en-GB" smtClean="0"/>
              <a:t>‹#›</a:t>
            </a:fld>
            <a:endParaRPr lang="en-GB"/>
          </a:p>
        </p:txBody>
      </p:sp>
    </p:spTree>
    <p:extLst>
      <p:ext uri="{BB962C8B-B14F-4D97-AF65-F5344CB8AC3E}">
        <p14:creationId xmlns:p14="http://schemas.microsoft.com/office/powerpoint/2010/main" val="15153924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9C2AB1D9-CE78-47D5-8306-FC5100825C0A}" type="datetimeFigureOut">
              <a:rPr lang="en-GB" smtClean="0"/>
              <a:t>17/03/2024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2E45E09-D807-4F8D-92F7-BB0F55570EC0}" type="slidenum">
              <a:rPr lang="en-GB" smtClean="0"/>
              <a:t>‹#›</a:t>
            </a:fld>
            <a:endParaRPr lang="en-GB"/>
          </a:p>
        </p:txBody>
      </p:sp>
    </p:spTree>
    <p:extLst>
      <p:ext uri="{BB962C8B-B14F-4D97-AF65-F5344CB8AC3E}">
        <p14:creationId xmlns:p14="http://schemas.microsoft.com/office/powerpoint/2010/main" val="24284304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2AB1D9-CE78-47D5-8306-FC5100825C0A}" type="datetimeFigureOut">
              <a:rPr lang="en-GB" smtClean="0"/>
              <a:t>17/03/2024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2E45E09-D807-4F8D-92F7-BB0F55570EC0}" type="slidenum">
              <a:rPr lang="en-GB" smtClean="0"/>
              <a:t>‹#›</a:t>
            </a:fld>
            <a:endParaRPr lang="en-GB"/>
          </a:p>
        </p:txBody>
      </p:sp>
    </p:spTree>
    <p:extLst>
      <p:ext uri="{BB962C8B-B14F-4D97-AF65-F5344CB8AC3E}">
        <p14:creationId xmlns:p14="http://schemas.microsoft.com/office/powerpoint/2010/main" val="17449054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C2AB1D9-CE78-47D5-8306-FC5100825C0A}" type="datetimeFigureOut">
              <a:rPr lang="en-GB" smtClean="0"/>
              <a:t>17/03/2024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2E45E09-D807-4F8D-92F7-BB0F55570EC0}" type="slidenum">
              <a:rPr lang="en-GB" smtClean="0"/>
              <a:t>‹#›</a:t>
            </a:fld>
            <a:endParaRPr lang="en-GB"/>
          </a:p>
        </p:txBody>
      </p:sp>
    </p:spTree>
    <p:extLst>
      <p:ext uri="{BB962C8B-B14F-4D97-AF65-F5344CB8AC3E}">
        <p14:creationId xmlns:p14="http://schemas.microsoft.com/office/powerpoint/2010/main" val="39033076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7"/>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C2AB1D9-CE78-47D5-8306-FC5100825C0A}" type="datetimeFigureOut">
              <a:rPr lang="en-GB" smtClean="0"/>
              <a:t>17/03/2024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2E45E09-D807-4F8D-92F7-BB0F55570EC0}" type="slidenum">
              <a:rPr lang="en-GB" smtClean="0"/>
              <a:t>‹#›</a:t>
            </a:fld>
            <a:endParaRPr lang="en-GB"/>
          </a:p>
        </p:txBody>
      </p:sp>
    </p:spTree>
    <p:extLst>
      <p:ext uri="{BB962C8B-B14F-4D97-AF65-F5344CB8AC3E}">
        <p14:creationId xmlns:p14="http://schemas.microsoft.com/office/powerpoint/2010/main" val="16838022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2AB1D9-CE78-47D5-8306-FC5100825C0A}" type="datetimeFigureOut">
              <a:rPr lang="en-GB" smtClean="0"/>
              <a:t>17/03/2024</a:t>
            </a:fld>
            <a:endParaRPr lang="en-GB"/>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E45E09-D807-4F8D-92F7-BB0F55570EC0}" type="slidenum">
              <a:rPr lang="en-GB" smtClean="0"/>
              <a:t>‹#›</a:t>
            </a:fld>
            <a:endParaRPr lang="en-GB"/>
          </a:p>
        </p:txBody>
      </p:sp>
    </p:spTree>
    <p:extLst>
      <p:ext uri="{BB962C8B-B14F-4D97-AF65-F5344CB8AC3E}">
        <p14:creationId xmlns:p14="http://schemas.microsoft.com/office/powerpoint/2010/main" val="33373850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nvPr>
        </p:nvGraphicFramePr>
        <p:xfrm>
          <a:off x="0" y="332"/>
          <a:ext cx="5594684" cy="4204638"/>
        </p:xfrm>
        <a:graphic>
          <a:graphicData uri="http://schemas.openxmlformats.org/drawingml/2006/table">
            <a:tbl>
              <a:tblPr firstRow="1" firstCol="1" bandRow="1">
                <a:tableStyleId>{8A107856-5554-42FB-B03E-39F5DBC370BA}</a:tableStyleId>
              </a:tblPr>
              <a:tblGrid>
                <a:gridCol w="1100421">
                  <a:extLst>
                    <a:ext uri="{9D8B030D-6E8A-4147-A177-3AD203B41FA5}">
                      <a16:colId xmlns:a16="http://schemas.microsoft.com/office/drawing/2014/main" val="1265899685"/>
                    </a:ext>
                  </a:extLst>
                </a:gridCol>
                <a:gridCol w="4494263">
                  <a:extLst>
                    <a:ext uri="{9D8B030D-6E8A-4147-A177-3AD203B41FA5}">
                      <a16:colId xmlns:a16="http://schemas.microsoft.com/office/drawing/2014/main" val="2662037822"/>
                    </a:ext>
                  </a:extLst>
                </a:gridCol>
              </a:tblGrid>
              <a:tr h="176967">
                <a:tc>
                  <a:txBody>
                    <a:bodyPr/>
                    <a:lstStyle/>
                    <a:p>
                      <a:pPr algn="ctr">
                        <a:lnSpc>
                          <a:spcPct val="107000"/>
                        </a:lnSpc>
                        <a:spcAft>
                          <a:spcPts val="0"/>
                        </a:spcAft>
                      </a:pPr>
                      <a:r>
                        <a:rPr lang="en-GB" sz="600" dirty="0">
                          <a:effectLst/>
                          <a:latin typeface="+mn-lt"/>
                        </a:rPr>
                        <a:t>Key term</a:t>
                      </a:r>
                      <a:endParaRPr lang="en-GB" sz="600" dirty="0">
                        <a:effectLst/>
                        <a:latin typeface="+mn-lt"/>
                        <a:ea typeface="Calibri" panose="020F0502020204030204" pitchFamily="34" charset="0"/>
                        <a:cs typeface="Times New Roman" panose="02020603050405020304" pitchFamily="18" charset="0"/>
                      </a:endParaRPr>
                    </a:p>
                  </a:txBody>
                  <a:tcPr marL="46216" marR="46216" marT="0" marB="0"/>
                </a:tc>
                <a:tc>
                  <a:txBody>
                    <a:bodyPr/>
                    <a:lstStyle/>
                    <a:p>
                      <a:pPr algn="l">
                        <a:lnSpc>
                          <a:spcPct val="107000"/>
                        </a:lnSpc>
                        <a:spcAft>
                          <a:spcPts val="0"/>
                        </a:spcAft>
                      </a:pPr>
                      <a:r>
                        <a:rPr lang="en-GB" sz="600" dirty="0">
                          <a:effectLst/>
                          <a:latin typeface="+mn-lt"/>
                        </a:rPr>
                        <a:t>Definition</a:t>
                      </a:r>
                      <a:endParaRPr lang="en-GB" sz="600" dirty="0">
                        <a:effectLst/>
                        <a:latin typeface="+mn-lt"/>
                        <a:ea typeface="Calibri" panose="020F0502020204030204" pitchFamily="34" charset="0"/>
                        <a:cs typeface="Times New Roman" panose="02020603050405020304" pitchFamily="18" charset="0"/>
                      </a:endParaRPr>
                    </a:p>
                  </a:txBody>
                  <a:tcPr marL="46216" marR="46216" marT="0" marB="0"/>
                </a:tc>
                <a:extLst>
                  <a:ext uri="{0D108BD9-81ED-4DB2-BD59-A6C34878D82A}">
                    <a16:rowId xmlns:a16="http://schemas.microsoft.com/office/drawing/2014/main" val="2315115412"/>
                  </a:ext>
                </a:extLst>
              </a:tr>
              <a:tr h="132749">
                <a:tc>
                  <a:txBody>
                    <a:bodyPr/>
                    <a:lstStyle/>
                    <a:p>
                      <a:pPr algn="ctr">
                        <a:lnSpc>
                          <a:spcPct val="107000"/>
                        </a:lnSpc>
                        <a:spcAft>
                          <a:spcPts val="0"/>
                        </a:spcAft>
                      </a:pPr>
                      <a:r>
                        <a:rPr lang="en-GB" sz="600" dirty="0">
                          <a:effectLst/>
                          <a:latin typeface="+mn-lt"/>
                          <a:ea typeface="Calibri" panose="020F0502020204030204" pitchFamily="34" charset="0"/>
                          <a:cs typeface="Times New Roman" panose="02020603050405020304" pitchFamily="18" charset="0"/>
                        </a:rPr>
                        <a:t>Free trade</a:t>
                      </a:r>
                    </a:p>
                  </a:txBody>
                  <a:tcPr marL="46216" marR="46216" marT="0" marB="0"/>
                </a:tc>
                <a:tc>
                  <a:txBody>
                    <a:bodyPr/>
                    <a:lstStyle/>
                    <a:p>
                      <a:pPr algn="l">
                        <a:lnSpc>
                          <a:spcPct val="107000"/>
                        </a:lnSpc>
                        <a:spcAft>
                          <a:spcPts val="0"/>
                        </a:spcAft>
                      </a:pPr>
                      <a:r>
                        <a:rPr lang="en-GB" sz="600" dirty="0">
                          <a:effectLst/>
                          <a:latin typeface="+mn-lt"/>
                          <a:ea typeface="Calibri" panose="020F0502020204030204" pitchFamily="34" charset="0"/>
                          <a:cs typeface="Times New Roman" panose="02020603050405020304" pitchFamily="18" charset="0"/>
                        </a:rPr>
                        <a:t>Trade without import or export duties. </a:t>
                      </a:r>
                    </a:p>
                  </a:txBody>
                  <a:tcPr marL="46216" marR="46216" marT="0" marB="0"/>
                </a:tc>
                <a:extLst>
                  <a:ext uri="{0D108BD9-81ED-4DB2-BD59-A6C34878D82A}">
                    <a16:rowId xmlns:a16="http://schemas.microsoft.com/office/drawing/2014/main" val="2075349900"/>
                  </a:ext>
                </a:extLst>
              </a:tr>
              <a:tr h="125361">
                <a:tc>
                  <a:txBody>
                    <a:bodyPr/>
                    <a:lstStyle/>
                    <a:p>
                      <a:pPr algn="ctr">
                        <a:lnSpc>
                          <a:spcPct val="107000"/>
                        </a:lnSpc>
                        <a:spcAft>
                          <a:spcPts val="0"/>
                        </a:spcAft>
                      </a:pPr>
                      <a:r>
                        <a:rPr lang="en-GB" sz="600" dirty="0">
                          <a:effectLst/>
                          <a:latin typeface="+mn-lt"/>
                          <a:ea typeface="Calibri" panose="020F0502020204030204" pitchFamily="34" charset="0"/>
                          <a:cs typeface="Times New Roman" panose="02020603050405020304" pitchFamily="18" charset="0"/>
                        </a:rPr>
                        <a:t>Home Rule</a:t>
                      </a:r>
                    </a:p>
                  </a:txBody>
                  <a:tcPr marL="46216" marR="46216" marT="0" marB="0"/>
                </a:tc>
                <a:tc>
                  <a:txBody>
                    <a:bodyPr/>
                    <a:lstStyle/>
                    <a:p>
                      <a:pPr algn="l">
                        <a:lnSpc>
                          <a:spcPct val="107000"/>
                        </a:lnSpc>
                        <a:spcAft>
                          <a:spcPts val="0"/>
                        </a:spcAft>
                      </a:pPr>
                      <a:r>
                        <a:rPr lang="en-GB" sz="600" dirty="0">
                          <a:effectLst/>
                          <a:latin typeface="+mn-lt"/>
                          <a:ea typeface="Calibri" panose="020F0502020204030204" pitchFamily="34" charset="0"/>
                          <a:cs typeface="Times New Roman" panose="02020603050405020304" pitchFamily="18" charset="0"/>
                        </a:rPr>
                        <a:t>Self-government</a:t>
                      </a:r>
                    </a:p>
                  </a:txBody>
                  <a:tcPr marL="46216" marR="46216" marT="0" marB="0"/>
                </a:tc>
                <a:extLst>
                  <a:ext uri="{0D108BD9-81ED-4DB2-BD59-A6C34878D82A}">
                    <a16:rowId xmlns:a16="http://schemas.microsoft.com/office/drawing/2014/main" val="2829152319"/>
                  </a:ext>
                </a:extLst>
              </a:tr>
              <a:tr h="125362">
                <a:tc>
                  <a:txBody>
                    <a:bodyPr/>
                    <a:lstStyle/>
                    <a:p>
                      <a:pPr algn="ctr">
                        <a:lnSpc>
                          <a:spcPct val="107000"/>
                        </a:lnSpc>
                        <a:spcAft>
                          <a:spcPts val="0"/>
                        </a:spcAft>
                      </a:pPr>
                      <a:r>
                        <a:rPr lang="en-GB" sz="600" dirty="0">
                          <a:effectLst/>
                          <a:latin typeface="+mn-lt"/>
                          <a:ea typeface="Calibri" panose="020F0502020204030204" pitchFamily="34" charset="0"/>
                          <a:cs typeface="Times New Roman" panose="02020603050405020304" pitchFamily="18" charset="0"/>
                        </a:rPr>
                        <a:t>Franchise</a:t>
                      </a:r>
                    </a:p>
                  </a:txBody>
                  <a:tcPr marL="46216" marR="46216" marT="0" marB="0"/>
                </a:tc>
                <a:tc>
                  <a:txBody>
                    <a:bodyPr/>
                    <a:lstStyle/>
                    <a:p>
                      <a:pPr algn="l">
                        <a:lnSpc>
                          <a:spcPct val="107000"/>
                        </a:lnSpc>
                        <a:spcAft>
                          <a:spcPts val="0"/>
                        </a:spcAft>
                      </a:pPr>
                      <a:r>
                        <a:rPr lang="en-GB" sz="600" dirty="0">
                          <a:effectLst/>
                          <a:latin typeface="+mn-lt"/>
                          <a:ea typeface="Calibri" panose="020F0502020204030204" pitchFamily="34" charset="0"/>
                          <a:cs typeface="Times New Roman" panose="02020603050405020304" pitchFamily="18" charset="0"/>
                        </a:rPr>
                        <a:t>the right to vote in public elections.</a:t>
                      </a:r>
                    </a:p>
                  </a:txBody>
                  <a:tcPr marL="46216" marR="46216" marT="0" marB="0"/>
                </a:tc>
                <a:extLst>
                  <a:ext uri="{0D108BD9-81ED-4DB2-BD59-A6C34878D82A}">
                    <a16:rowId xmlns:a16="http://schemas.microsoft.com/office/drawing/2014/main" val="3058561371"/>
                  </a:ext>
                </a:extLst>
              </a:tr>
              <a:tr h="140109">
                <a:tc>
                  <a:txBody>
                    <a:bodyPr/>
                    <a:lstStyle/>
                    <a:p>
                      <a:pPr algn="ctr">
                        <a:lnSpc>
                          <a:spcPct val="107000"/>
                        </a:lnSpc>
                        <a:spcAft>
                          <a:spcPts val="0"/>
                        </a:spcAft>
                      </a:pPr>
                      <a:r>
                        <a:rPr lang="en-GB" sz="600" dirty="0">
                          <a:effectLst/>
                          <a:latin typeface="+mn-lt"/>
                          <a:ea typeface="Calibri" panose="020F0502020204030204" pitchFamily="34" charset="0"/>
                          <a:cs typeface="Times New Roman" panose="02020603050405020304" pitchFamily="18" charset="0"/>
                        </a:rPr>
                        <a:t>Enfranchise</a:t>
                      </a:r>
                    </a:p>
                  </a:txBody>
                  <a:tcPr marL="46216" marR="46216" marT="0" marB="0"/>
                </a:tc>
                <a:tc>
                  <a:txBody>
                    <a:bodyPr/>
                    <a:lstStyle/>
                    <a:p>
                      <a:pPr algn="l">
                        <a:lnSpc>
                          <a:spcPct val="107000"/>
                        </a:lnSpc>
                        <a:spcAft>
                          <a:spcPts val="0"/>
                        </a:spcAft>
                      </a:pPr>
                      <a:r>
                        <a:rPr lang="en-GB" sz="600" dirty="0">
                          <a:effectLst/>
                          <a:latin typeface="+mn-lt"/>
                          <a:ea typeface="Calibri" panose="020F0502020204030204" pitchFamily="34" charset="0"/>
                          <a:cs typeface="Times New Roman" panose="02020603050405020304" pitchFamily="18" charset="0"/>
                        </a:rPr>
                        <a:t>give the right to vote to.</a:t>
                      </a:r>
                    </a:p>
                  </a:txBody>
                  <a:tcPr marL="46216" marR="46216" marT="0" marB="0"/>
                </a:tc>
                <a:extLst>
                  <a:ext uri="{0D108BD9-81ED-4DB2-BD59-A6C34878D82A}">
                    <a16:rowId xmlns:a16="http://schemas.microsoft.com/office/drawing/2014/main" val="2369831160"/>
                  </a:ext>
                </a:extLst>
              </a:tr>
              <a:tr h="125362">
                <a:tc>
                  <a:txBody>
                    <a:bodyPr/>
                    <a:lstStyle/>
                    <a:p>
                      <a:pPr algn="ctr">
                        <a:lnSpc>
                          <a:spcPct val="107000"/>
                        </a:lnSpc>
                        <a:spcAft>
                          <a:spcPts val="0"/>
                        </a:spcAft>
                      </a:pPr>
                      <a:r>
                        <a:rPr lang="en-GB" sz="600" dirty="0">
                          <a:effectLst/>
                          <a:latin typeface="+mn-lt"/>
                          <a:ea typeface="Calibri" panose="020F0502020204030204" pitchFamily="34" charset="0"/>
                          <a:cs typeface="Times New Roman" panose="02020603050405020304" pitchFamily="18" charset="0"/>
                        </a:rPr>
                        <a:t>Electorate</a:t>
                      </a:r>
                    </a:p>
                  </a:txBody>
                  <a:tcPr marL="46216" marR="46216" marT="0" marB="0"/>
                </a:tc>
                <a:tc>
                  <a:txBody>
                    <a:bodyPr/>
                    <a:lstStyle/>
                    <a:p>
                      <a:pPr algn="l">
                        <a:lnSpc>
                          <a:spcPct val="107000"/>
                        </a:lnSpc>
                        <a:spcAft>
                          <a:spcPts val="0"/>
                        </a:spcAft>
                      </a:pPr>
                      <a:r>
                        <a:rPr lang="en-GB" sz="600" dirty="0">
                          <a:effectLst/>
                          <a:latin typeface="+mn-lt"/>
                          <a:ea typeface="Calibri" panose="020F0502020204030204" pitchFamily="34" charset="0"/>
                          <a:cs typeface="Times New Roman" panose="02020603050405020304" pitchFamily="18" charset="0"/>
                        </a:rPr>
                        <a:t>all the people in a country or area who are entitled to vote in an election.</a:t>
                      </a:r>
                    </a:p>
                  </a:txBody>
                  <a:tcPr marL="46216" marR="46216" marT="0" marB="0"/>
                </a:tc>
                <a:extLst>
                  <a:ext uri="{0D108BD9-81ED-4DB2-BD59-A6C34878D82A}">
                    <a16:rowId xmlns:a16="http://schemas.microsoft.com/office/drawing/2014/main" val="757292241"/>
                  </a:ext>
                </a:extLst>
              </a:tr>
              <a:tr h="132735">
                <a:tc>
                  <a:txBody>
                    <a:bodyPr/>
                    <a:lstStyle/>
                    <a:p>
                      <a:pPr algn="ctr">
                        <a:lnSpc>
                          <a:spcPct val="107000"/>
                        </a:lnSpc>
                        <a:spcAft>
                          <a:spcPts val="0"/>
                        </a:spcAft>
                      </a:pPr>
                      <a:r>
                        <a:rPr lang="en-GB" sz="600" dirty="0">
                          <a:effectLst/>
                          <a:latin typeface="+mn-lt"/>
                          <a:ea typeface="Calibri" panose="020F0502020204030204" pitchFamily="34" charset="0"/>
                          <a:cs typeface="Times New Roman" panose="02020603050405020304" pitchFamily="18" charset="0"/>
                        </a:rPr>
                        <a:t>Local government register</a:t>
                      </a:r>
                    </a:p>
                  </a:txBody>
                  <a:tcPr marL="46216" marR="46216" marT="0" marB="0"/>
                </a:tc>
                <a:tc>
                  <a:txBody>
                    <a:bodyPr/>
                    <a:lstStyle/>
                    <a:p>
                      <a:pPr algn="l">
                        <a:lnSpc>
                          <a:spcPct val="107000"/>
                        </a:lnSpc>
                        <a:spcAft>
                          <a:spcPts val="0"/>
                        </a:spcAft>
                      </a:pPr>
                      <a:r>
                        <a:rPr lang="en-GB" sz="600" dirty="0">
                          <a:effectLst/>
                          <a:latin typeface="+mn-lt"/>
                          <a:ea typeface="Calibri" panose="020F0502020204030204" pitchFamily="34" charset="0"/>
                          <a:cs typeface="Times New Roman" panose="02020603050405020304" pitchFamily="18" charset="0"/>
                        </a:rPr>
                        <a:t>List of people eligible to vote in local elections. </a:t>
                      </a:r>
                    </a:p>
                  </a:txBody>
                  <a:tcPr marL="46216" marR="46216" marT="0" marB="0"/>
                </a:tc>
                <a:extLst>
                  <a:ext uri="{0D108BD9-81ED-4DB2-BD59-A6C34878D82A}">
                    <a16:rowId xmlns:a16="http://schemas.microsoft.com/office/drawing/2014/main" val="3500031153"/>
                  </a:ext>
                </a:extLst>
              </a:tr>
              <a:tr h="125361">
                <a:tc>
                  <a:txBody>
                    <a:bodyPr/>
                    <a:lstStyle/>
                    <a:p>
                      <a:pPr algn="ctr">
                        <a:lnSpc>
                          <a:spcPct val="107000"/>
                        </a:lnSpc>
                        <a:spcAft>
                          <a:spcPts val="0"/>
                        </a:spcAft>
                      </a:pPr>
                      <a:r>
                        <a:rPr lang="en-GB" sz="600" dirty="0">
                          <a:effectLst/>
                          <a:latin typeface="+mn-lt"/>
                          <a:ea typeface="Calibri" panose="020F0502020204030204" pitchFamily="34" charset="0"/>
                          <a:cs typeface="Times New Roman" panose="02020603050405020304" pitchFamily="18" charset="0"/>
                        </a:rPr>
                        <a:t>Coalition</a:t>
                      </a:r>
                    </a:p>
                  </a:txBody>
                  <a:tcPr marL="46216" marR="46216" marT="0" marB="0"/>
                </a:tc>
                <a:tc>
                  <a:txBody>
                    <a:bodyPr/>
                    <a:lstStyle/>
                    <a:p>
                      <a:pPr algn="l">
                        <a:lnSpc>
                          <a:spcPct val="107000"/>
                        </a:lnSpc>
                        <a:spcAft>
                          <a:spcPts val="0"/>
                        </a:spcAft>
                      </a:pPr>
                      <a:r>
                        <a:rPr lang="en-GB" sz="600" dirty="0">
                          <a:effectLst/>
                          <a:latin typeface="+mn-lt"/>
                          <a:ea typeface="Calibri" panose="020F0502020204030204" pitchFamily="34" charset="0"/>
                          <a:cs typeface="Times New Roman" panose="02020603050405020304" pitchFamily="18" charset="0"/>
                        </a:rPr>
                        <a:t>a temporary alliance for combined action, especially of political parties forming a government.</a:t>
                      </a:r>
                    </a:p>
                  </a:txBody>
                  <a:tcPr marL="46216" marR="46216" marT="0" marB="0"/>
                </a:tc>
                <a:extLst>
                  <a:ext uri="{0D108BD9-81ED-4DB2-BD59-A6C34878D82A}">
                    <a16:rowId xmlns:a16="http://schemas.microsoft.com/office/drawing/2014/main" val="2673112782"/>
                  </a:ext>
                </a:extLst>
              </a:tr>
              <a:tr h="176967">
                <a:tc>
                  <a:txBody>
                    <a:bodyPr/>
                    <a:lstStyle/>
                    <a:p>
                      <a:pPr algn="ctr">
                        <a:lnSpc>
                          <a:spcPct val="107000"/>
                        </a:lnSpc>
                        <a:spcAft>
                          <a:spcPts val="0"/>
                        </a:spcAft>
                      </a:pPr>
                      <a:r>
                        <a:rPr lang="en-GB" sz="600" dirty="0">
                          <a:effectLst/>
                          <a:latin typeface="+mn-lt"/>
                          <a:ea typeface="Calibri" panose="020F0502020204030204" pitchFamily="34" charset="0"/>
                          <a:cs typeface="Times New Roman" panose="02020603050405020304" pitchFamily="18" charset="0"/>
                        </a:rPr>
                        <a:t>Trade Union</a:t>
                      </a:r>
                    </a:p>
                  </a:txBody>
                  <a:tcPr marL="46216" marR="46216" marT="0" marB="0"/>
                </a:tc>
                <a:tc>
                  <a:txBody>
                    <a:bodyPr/>
                    <a:lstStyle/>
                    <a:p>
                      <a:pPr algn="l">
                        <a:lnSpc>
                          <a:spcPct val="107000"/>
                        </a:lnSpc>
                        <a:spcAft>
                          <a:spcPts val="0"/>
                        </a:spcAft>
                      </a:pPr>
                      <a:r>
                        <a:rPr lang="en-GB" sz="600" dirty="0">
                          <a:effectLst/>
                          <a:latin typeface="+mn-lt"/>
                          <a:ea typeface="Calibri" panose="020F0502020204030204" pitchFamily="34" charset="0"/>
                          <a:cs typeface="Times New Roman" panose="02020603050405020304" pitchFamily="18" charset="0"/>
                        </a:rPr>
                        <a:t>an organized association of workers in a trade, group of trades, or profession, formed to protect and further their rights and interests.</a:t>
                      </a:r>
                    </a:p>
                  </a:txBody>
                  <a:tcPr marL="46216" marR="46216" marT="0" marB="0"/>
                </a:tc>
                <a:extLst>
                  <a:ext uri="{0D108BD9-81ED-4DB2-BD59-A6C34878D82A}">
                    <a16:rowId xmlns:a16="http://schemas.microsoft.com/office/drawing/2014/main" val="1029377618"/>
                  </a:ext>
                </a:extLst>
              </a:tr>
              <a:tr h="139324">
                <a:tc>
                  <a:txBody>
                    <a:bodyPr/>
                    <a:lstStyle/>
                    <a:p>
                      <a:pPr algn="ctr">
                        <a:lnSpc>
                          <a:spcPct val="107000"/>
                        </a:lnSpc>
                        <a:spcAft>
                          <a:spcPts val="0"/>
                        </a:spcAft>
                      </a:pPr>
                      <a:r>
                        <a:rPr lang="en-GB" sz="600" dirty="0">
                          <a:effectLst/>
                          <a:latin typeface="+mn-lt"/>
                          <a:ea typeface="Calibri" panose="020F0502020204030204" pitchFamily="34" charset="0"/>
                          <a:cs typeface="Times New Roman" panose="02020603050405020304" pitchFamily="18" charset="0"/>
                        </a:rPr>
                        <a:t>Artisan working class</a:t>
                      </a:r>
                    </a:p>
                  </a:txBody>
                  <a:tcPr marL="46216" marR="46216" marT="0" marB="0"/>
                </a:tc>
                <a:tc>
                  <a:txBody>
                    <a:bodyPr/>
                    <a:lstStyle/>
                    <a:p>
                      <a:pPr algn="l">
                        <a:lnSpc>
                          <a:spcPct val="107000"/>
                        </a:lnSpc>
                        <a:spcAft>
                          <a:spcPts val="0"/>
                        </a:spcAft>
                      </a:pPr>
                      <a:r>
                        <a:rPr lang="en-GB" sz="600" dirty="0">
                          <a:effectLst/>
                          <a:latin typeface="+mn-lt"/>
                          <a:ea typeface="Calibri" panose="020F0502020204030204" pitchFamily="34" charset="0"/>
                          <a:cs typeface="Times New Roman" panose="02020603050405020304" pitchFamily="18" charset="0"/>
                        </a:rPr>
                        <a:t>Skilled, educated workers, who could command better wages and had a higher social status than unskilled labourers. </a:t>
                      </a:r>
                    </a:p>
                  </a:txBody>
                  <a:tcPr marL="46216" marR="46216" marT="0" marB="0"/>
                </a:tc>
                <a:extLst>
                  <a:ext uri="{0D108BD9-81ED-4DB2-BD59-A6C34878D82A}">
                    <a16:rowId xmlns:a16="http://schemas.microsoft.com/office/drawing/2014/main" val="2062192149"/>
                  </a:ext>
                </a:extLst>
              </a:tr>
              <a:tr h="117987">
                <a:tc>
                  <a:txBody>
                    <a:bodyPr/>
                    <a:lstStyle/>
                    <a:p>
                      <a:pPr algn="ctr">
                        <a:lnSpc>
                          <a:spcPct val="107000"/>
                        </a:lnSpc>
                        <a:spcAft>
                          <a:spcPts val="0"/>
                        </a:spcAft>
                      </a:pPr>
                      <a:r>
                        <a:rPr lang="en-GB" sz="600" dirty="0">
                          <a:effectLst/>
                          <a:latin typeface="+mn-lt"/>
                          <a:ea typeface="Calibri" panose="020F0502020204030204" pitchFamily="34" charset="0"/>
                          <a:cs typeface="Times New Roman" panose="02020603050405020304" pitchFamily="18" charset="0"/>
                        </a:rPr>
                        <a:t>Conscription</a:t>
                      </a:r>
                    </a:p>
                  </a:txBody>
                  <a:tcPr marL="46216" marR="46216" marT="0" marB="0"/>
                </a:tc>
                <a:tc>
                  <a:txBody>
                    <a:bodyPr/>
                    <a:lstStyle/>
                    <a:p>
                      <a:pPr algn="l">
                        <a:lnSpc>
                          <a:spcPct val="107000"/>
                        </a:lnSpc>
                        <a:spcAft>
                          <a:spcPts val="0"/>
                        </a:spcAft>
                      </a:pPr>
                      <a:r>
                        <a:rPr lang="en-GB" sz="600" dirty="0">
                          <a:effectLst/>
                          <a:latin typeface="+mn-lt"/>
                          <a:ea typeface="Calibri" panose="020F0502020204030204" pitchFamily="34" charset="0"/>
                          <a:cs typeface="Times New Roman" panose="02020603050405020304" pitchFamily="18" charset="0"/>
                        </a:rPr>
                        <a:t>Compulsory military service for a period of time. </a:t>
                      </a:r>
                    </a:p>
                  </a:txBody>
                  <a:tcPr marL="46216" marR="46216" marT="0" marB="0"/>
                </a:tc>
                <a:extLst>
                  <a:ext uri="{0D108BD9-81ED-4DB2-BD59-A6C34878D82A}">
                    <a16:rowId xmlns:a16="http://schemas.microsoft.com/office/drawing/2014/main" val="2266653873"/>
                  </a:ext>
                </a:extLst>
              </a:tr>
              <a:tr h="132735">
                <a:tc>
                  <a:txBody>
                    <a:bodyPr/>
                    <a:lstStyle/>
                    <a:p>
                      <a:pPr algn="ctr">
                        <a:lnSpc>
                          <a:spcPct val="107000"/>
                        </a:lnSpc>
                        <a:spcAft>
                          <a:spcPts val="0"/>
                        </a:spcAft>
                      </a:pPr>
                      <a:r>
                        <a:rPr lang="en-GB" sz="600" dirty="0">
                          <a:effectLst/>
                          <a:latin typeface="+mn-lt"/>
                          <a:ea typeface="Calibri" panose="020F0502020204030204" pitchFamily="34" charset="0"/>
                          <a:cs typeface="Times New Roman" panose="02020603050405020304" pitchFamily="18" charset="0"/>
                        </a:rPr>
                        <a:t>Affiliated members</a:t>
                      </a:r>
                    </a:p>
                  </a:txBody>
                  <a:tcPr marL="46216" marR="46216" marT="0" marB="0"/>
                </a:tc>
                <a:tc>
                  <a:txBody>
                    <a:bodyPr/>
                    <a:lstStyle/>
                    <a:p>
                      <a:pPr algn="l">
                        <a:lnSpc>
                          <a:spcPct val="107000"/>
                        </a:lnSpc>
                        <a:spcAft>
                          <a:spcPts val="0"/>
                        </a:spcAft>
                      </a:pPr>
                      <a:r>
                        <a:rPr lang="en-GB" sz="600" dirty="0">
                          <a:effectLst/>
                          <a:latin typeface="+mn-lt"/>
                          <a:ea typeface="Calibri" panose="020F0502020204030204" pitchFamily="34" charset="0"/>
                          <a:cs typeface="Times New Roman" panose="02020603050405020304" pitchFamily="18" charset="0"/>
                        </a:rPr>
                        <a:t>Trade union members who support the Labour Party through the donation of part of their membership fees to the Party. </a:t>
                      </a:r>
                    </a:p>
                  </a:txBody>
                  <a:tcPr marL="46216" marR="46216" marT="0" marB="0"/>
                </a:tc>
                <a:extLst>
                  <a:ext uri="{0D108BD9-81ED-4DB2-BD59-A6C34878D82A}">
                    <a16:rowId xmlns:a16="http://schemas.microsoft.com/office/drawing/2014/main" val="2944367435"/>
                  </a:ext>
                </a:extLst>
              </a:tr>
              <a:tr h="140110">
                <a:tc>
                  <a:txBody>
                    <a:bodyPr/>
                    <a:lstStyle/>
                    <a:p>
                      <a:pPr algn="ctr">
                        <a:lnSpc>
                          <a:spcPct val="107000"/>
                        </a:lnSpc>
                        <a:spcAft>
                          <a:spcPts val="0"/>
                        </a:spcAft>
                      </a:pPr>
                      <a:r>
                        <a:rPr lang="en-GB" sz="600" dirty="0">
                          <a:effectLst/>
                          <a:latin typeface="+mn-lt"/>
                          <a:ea typeface="Calibri" panose="020F0502020204030204" pitchFamily="34" charset="0"/>
                          <a:cs typeface="Times New Roman" panose="02020603050405020304" pitchFamily="18" charset="0"/>
                        </a:rPr>
                        <a:t>Minority government</a:t>
                      </a:r>
                    </a:p>
                  </a:txBody>
                  <a:tcPr marL="46216" marR="46216" marT="0" marB="0"/>
                </a:tc>
                <a:tc>
                  <a:txBody>
                    <a:bodyPr/>
                    <a:lstStyle/>
                    <a:p>
                      <a:pPr algn="l">
                        <a:lnSpc>
                          <a:spcPct val="107000"/>
                        </a:lnSpc>
                        <a:spcAft>
                          <a:spcPts val="0"/>
                        </a:spcAft>
                      </a:pPr>
                      <a:r>
                        <a:rPr lang="en-GB" sz="600" dirty="0">
                          <a:effectLst/>
                          <a:latin typeface="+mn-lt"/>
                          <a:ea typeface="Calibri" panose="020F0502020204030204" pitchFamily="34" charset="0"/>
                          <a:cs typeface="Times New Roman" panose="02020603050405020304" pitchFamily="18" charset="0"/>
                        </a:rPr>
                        <a:t>a government in which the governing party has most seats but still less than half the total.</a:t>
                      </a:r>
                    </a:p>
                  </a:txBody>
                  <a:tcPr marL="46216" marR="46216" marT="0" marB="0"/>
                </a:tc>
                <a:extLst>
                  <a:ext uri="{0D108BD9-81ED-4DB2-BD59-A6C34878D82A}">
                    <a16:rowId xmlns:a16="http://schemas.microsoft.com/office/drawing/2014/main" val="3719410518"/>
                  </a:ext>
                </a:extLst>
              </a:tr>
              <a:tr h="132735">
                <a:tc>
                  <a:txBody>
                    <a:bodyPr/>
                    <a:lstStyle/>
                    <a:p>
                      <a:pPr algn="ctr">
                        <a:lnSpc>
                          <a:spcPct val="107000"/>
                        </a:lnSpc>
                        <a:spcAft>
                          <a:spcPts val="0"/>
                        </a:spcAft>
                      </a:pPr>
                      <a:r>
                        <a:rPr lang="en-GB" sz="600" dirty="0">
                          <a:effectLst/>
                          <a:latin typeface="+mn-lt"/>
                          <a:ea typeface="Calibri" panose="020F0502020204030204" pitchFamily="34" charset="0"/>
                          <a:cs typeface="Times New Roman" panose="02020603050405020304" pitchFamily="18" charset="0"/>
                        </a:rPr>
                        <a:t>Extremism</a:t>
                      </a:r>
                    </a:p>
                  </a:txBody>
                  <a:tcPr marL="46216" marR="46216" marT="0" marB="0"/>
                </a:tc>
                <a:tc>
                  <a:txBody>
                    <a:bodyPr/>
                    <a:lstStyle/>
                    <a:p>
                      <a:pPr algn="l">
                        <a:lnSpc>
                          <a:spcPct val="107000"/>
                        </a:lnSpc>
                        <a:spcAft>
                          <a:spcPts val="0"/>
                        </a:spcAft>
                      </a:pPr>
                      <a:r>
                        <a:rPr lang="en-GB" sz="600" dirty="0">
                          <a:effectLst/>
                          <a:latin typeface="+mn-lt"/>
                          <a:ea typeface="Calibri" panose="020F0502020204030204" pitchFamily="34" charset="0"/>
                          <a:cs typeface="Times New Roman" panose="02020603050405020304" pitchFamily="18" charset="0"/>
                        </a:rPr>
                        <a:t>the holding of extreme political or religious views.</a:t>
                      </a:r>
                    </a:p>
                  </a:txBody>
                  <a:tcPr marL="46216" marR="46216" marT="0" marB="0"/>
                </a:tc>
                <a:extLst>
                  <a:ext uri="{0D108BD9-81ED-4DB2-BD59-A6C34878D82A}">
                    <a16:rowId xmlns:a16="http://schemas.microsoft.com/office/drawing/2014/main" val="644231084"/>
                  </a:ext>
                </a:extLst>
              </a:tr>
              <a:tr h="140110">
                <a:tc>
                  <a:txBody>
                    <a:bodyPr/>
                    <a:lstStyle/>
                    <a:p>
                      <a:pPr algn="ctr">
                        <a:lnSpc>
                          <a:spcPct val="107000"/>
                        </a:lnSpc>
                        <a:spcAft>
                          <a:spcPts val="0"/>
                        </a:spcAft>
                      </a:pPr>
                      <a:r>
                        <a:rPr lang="en-GB" sz="600" dirty="0">
                          <a:effectLst/>
                          <a:latin typeface="+mn-lt"/>
                          <a:ea typeface="Calibri" panose="020F0502020204030204" pitchFamily="34" charset="0"/>
                          <a:cs typeface="Times New Roman" panose="02020603050405020304" pitchFamily="18" charset="0"/>
                        </a:rPr>
                        <a:t>Disarmament</a:t>
                      </a:r>
                    </a:p>
                  </a:txBody>
                  <a:tcPr marL="46216" marR="46216" marT="0" marB="0"/>
                </a:tc>
                <a:tc>
                  <a:txBody>
                    <a:bodyPr/>
                    <a:lstStyle/>
                    <a:p>
                      <a:pPr algn="l">
                        <a:lnSpc>
                          <a:spcPct val="107000"/>
                        </a:lnSpc>
                        <a:spcAft>
                          <a:spcPts val="0"/>
                        </a:spcAft>
                      </a:pPr>
                      <a:r>
                        <a:rPr lang="en-GB" sz="600" dirty="0">
                          <a:effectLst/>
                          <a:latin typeface="+mn-lt"/>
                          <a:ea typeface="Calibri" panose="020F0502020204030204" pitchFamily="34" charset="0"/>
                          <a:cs typeface="Times New Roman" panose="02020603050405020304" pitchFamily="18" charset="0"/>
                        </a:rPr>
                        <a:t>the reduction or withdrawal of military forces and weapons.</a:t>
                      </a:r>
                    </a:p>
                  </a:txBody>
                  <a:tcPr marL="46216" marR="46216" marT="0" marB="0"/>
                </a:tc>
                <a:extLst>
                  <a:ext uri="{0D108BD9-81ED-4DB2-BD59-A6C34878D82A}">
                    <a16:rowId xmlns:a16="http://schemas.microsoft.com/office/drawing/2014/main" val="3358030297"/>
                  </a:ext>
                </a:extLst>
              </a:tr>
              <a:tr h="140110">
                <a:tc>
                  <a:txBody>
                    <a:bodyPr/>
                    <a:lstStyle/>
                    <a:p>
                      <a:pPr algn="ctr">
                        <a:lnSpc>
                          <a:spcPct val="107000"/>
                        </a:lnSpc>
                        <a:spcAft>
                          <a:spcPts val="0"/>
                        </a:spcAft>
                      </a:pPr>
                      <a:r>
                        <a:rPr lang="en-GB" sz="600" dirty="0">
                          <a:effectLst/>
                          <a:latin typeface="+mn-lt"/>
                          <a:ea typeface="Calibri" panose="020F0502020204030204" pitchFamily="34" charset="0"/>
                          <a:cs typeface="Times New Roman" panose="02020603050405020304" pitchFamily="18" charset="0"/>
                        </a:rPr>
                        <a:t>Rearmament</a:t>
                      </a:r>
                    </a:p>
                  </a:txBody>
                  <a:tcPr marL="46216" marR="46216" marT="0" marB="0"/>
                </a:tc>
                <a:tc>
                  <a:txBody>
                    <a:bodyPr/>
                    <a:lstStyle/>
                    <a:p>
                      <a:pPr algn="l">
                        <a:lnSpc>
                          <a:spcPct val="107000"/>
                        </a:lnSpc>
                        <a:spcAft>
                          <a:spcPts val="0"/>
                        </a:spcAft>
                      </a:pPr>
                      <a:r>
                        <a:rPr lang="en-GB" sz="600" dirty="0">
                          <a:effectLst/>
                          <a:latin typeface="+mn-lt"/>
                          <a:ea typeface="Calibri" panose="020F0502020204030204" pitchFamily="34" charset="0"/>
                          <a:cs typeface="Times New Roman" panose="02020603050405020304" pitchFamily="18" charset="0"/>
                        </a:rPr>
                        <a:t>the process of equipping military forces with a new supply of weapons.</a:t>
                      </a:r>
                    </a:p>
                  </a:txBody>
                  <a:tcPr marL="46216" marR="46216" marT="0" marB="0"/>
                </a:tc>
                <a:extLst>
                  <a:ext uri="{0D108BD9-81ED-4DB2-BD59-A6C34878D82A}">
                    <a16:rowId xmlns:a16="http://schemas.microsoft.com/office/drawing/2014/main" val="1120537099"/>
                  </a:ext>
                </a:extLst>
              </a:tr>
              <a:tr h="117987">
                <a:tc>
                  <a:txBody>
                    <a:bodyPr/>
                    <a:lstStyle/>
                    <a:p>
                      <a:pPr algn="ctr">
                        <a:lnSpc>
                          <a:spcPct val="107000"/>
                        </a:lnSpc>
                        <a:spcAft>
                          <a:spcPts val="0"/>
                        </a:spcAft>
                      </a:pPr>
                      <a:r>
                        <a:rPr lang="en-GB" sz="600" dirty="0">
                          <a:effectLst/>
                          <a:latin typeface="+mn-lt"/>
                          <a:ea typeface="Calibri" panose="020F0502020204030204" pitchFamily="34" charset="0"/>
                          <a:cs typeface="Times New Roman" panose="02020603050405020304" pitchFamily="18" charset="0"/>
                        </a:rPr>
                        <a:t>Appeasement</a:t>
                      </a:r>
                    </a:p>
                  </a:txBody>
                  <a:tcPr marL="46216" marR="46216" marT="0" marB="0"/>
                </a:tc>
                <a:tc>
                  <a:txBody>
                    <a:bodyPr/>
                    <a:lstStyle/>
                    <a:p>
                      <a:pPr algn="l">
                        <a:lnSpc>
                          <a:spcPct val="107000"/>
                        </a:lnSpc>
                        <a:spcAft>
                          <a:spcPts val="0"/>
                        </a:spcAft>
                      </a:pPr>
                      <a:r>
                        <a:rPr lang="en-GB" sz="600" dirty="0">
                          <a:effectLst/>
                          <a:latin typeface="+mn-lt"/>
                          <a:ea typeface="Calibri" panose="020F0502020204030204" pitchFamily="34" charset="0"/>
                          <a:cs typeface="Times New Roman" panose="02020603050405020304" pitchFamily="18" charset="0"/>
                        </a:rPr>
                        <a:t>the action or process of appeasing. pacify or placate (someone) by acceding to their demands.</a:t>
                      </a:r>
                    </a:p>
                  </a:txBody>
                  <a:tcPr marL="46216" marR="46216" marT="0" marB="0"/>
                </a:tc>
                <a:extLst>
                  <a:ext uri="{0D108BD9-81ED-4DB2-BD59-A6C34878D82A}">
                    <a16:rowId xmlns:a16="http://schemas.microsoft.com/office/drawing/2014/main" val="3872900115"/>
                  </a:ext>
                </a:extLst>
              </a:tr>
              <a:tr h="221226">
                <a:tc>
                  <a:txBody>
                    <a:bodyPr/>
                    <a:lstStyle/>
                    <a:p>
                      <a:pPr algn="ctr">
                        <a:lnSpc>
                          <a:spcPct val="107000"/>
                        </a:lnSpc>
                        <a:spcAft>
                          <a:spcPts val="0"/>
                        </a:spcAft>
                      </a:pPr>
                      <a:r>
                        <a:rPr lang="en-GB" sz="600" dirty="0">
                          <a:effectLst/>
                          <a:latin typeface="+mn-lt"/>
                          <a:ea typeface="Calibri" panose="020F0502020204030204" pitchFamily="34" charset="0"/>
                          <a:cs typeface="Times New Roman" panose="02020603050405020304" pitchFamily="18" charset="0"/>
                        </a:rPr>
                        <a:t>Full employment</a:t>
                      </a:r>
                    </a:p>
                  </a:txBody>
                  <a:tcPr marL="46216" marR="46216" marT="0" marB="0"/>
                </a:tc>
                <a:tc>
                  <a:txBody>
                    <a:bodyPr/>
                    <a:lstStyle/>
                    <a:p>
                      <a:pPr algn="l">
                        <a:lnSpc>
                          <a:spcPct val="107000"/>
                        </a:lnSpc>
                        <a:spcAft>
                          <a:spcPts val="0"/>
                        </a:spcAft>
                      </a:pPr>
                      <a:r>
                        <a:rPr lang="en-GB" sz="600" baseline="0" dirty="0">
                          <a:effectLst/>
                          <a:latin typeface="+mn-lt"/>
                          <a:ea typeface="Calibri" panose="020F0502020204030204" pitchFamily="34" charset="0"/>
                          <a:cs typeface="Times New Roman" panose="02020603050405020304" pitchFamily="18" charset="0"/>
                        </a:rPr>
                        <a:t>the condition in which virtually all who are able and willing to work are employed. Policy of consensus set this as unemployment below 1 million. </a:t>
                      </a:r>
                    </a:p>
                  </a:txBody>
                  <a:tcPr marL="46216" marR="46216" marT="0" marB="0"/>
                </a:tc>
                <a:extLst>
                  <a:ext uri="{0D108BD9-81ED-4DB2-BD59-A6C34878D82A}">
                    <a16:rowId xmlns:a16="http://schemas.microsoft.com/office/drawing/2014/main" val="792632568"/>
                  </a:ext>
                </a:extLst>
              </a:tr>
              <a:tr h="117987">
                <a:tc>
                  <a:txBody>
                    <a:bodyPr/>
                    <a:lstStyle/>
                    <a:p>
                      <a:pPr algn="ctr">
                        <a:lnSpc>
                          <a:spcPct val="107000"/>
                        </a:lnSpc>
                        <a:spcAft>
                          <a:spcPts val="0"/>
                        </a:spcAft>
                      </a:pPr>
                      <a:r>
                        <a:rPr lang="en-GB" sz="600" dirty="0">
                          <a:effectLst/>
                          <a:latin typeface="+mn-lt"/>
                          <a:ea typeface="Calibri" panose="020F0502020204030204" pitchFamily="34" charset="0"/>
                          <a:cs typeface="Times New Roman" panose="02020603050405020304" pitchFamily="18" charset="0"/>
                        </a:rPr>
                        <a:t>Inflation</a:t>
                      </a:r>
                    </a:p>
                  </a:txBody>
                  <a:tcPr marL="46216" marR="46216" marT="0" marB="0"/>
                </a:tc>
                <a:tc>
                  <a:txBody>
                    <a:bodyPr/>
                    <a:lstStyle/>
                    <a:p>
                      <a:pPr algn="l">
                        <a:lnSpc>
                          <a:spcPct val="107000"/>
                        </a:lnSpc>
                        <a:spcAft>
                          <a:spcPts val="0"/>
                        </a:spcAft>
                      </a:pPr>
                      <a:r>
                        <a:rPr lang="en-GB" sz="600" dirty="0">
                          <a:effectLst/>
                          <a:latin typeface="+mn-lt"/>
                          <a:ea typeface="Calibri" panose="020F0502020204030204" pitchFamily="34" charset="0"/>
                          <a:cs typeface="Times New Roman" panose="02020603050405020304" pitchFamily="18" charset="0"/>
                        </a:rPr>
                        <a:t>a general increase in prices and fall in the purchasing value of money.</a:t>
                      </a:r>
                    </a:p>
                  </a:txBody>
                  <a:tcPr marL="46216" marR="46216" marT="0" marB="0"/>
                </a:tc>
                <a:extLst>
                  <a:ext uri="{0D108BD9-81ED-4DB2-BD59-A6C34878D82A}">
                    <a16:rowId xmlns:a16="http://schemas.microsoft.com/office/drawing/2014/main" val="3638712735"/>
                  </a:ext>
                </a:extLst>
              </a:tr>
              <a:tr h="110613">
                <a:tc>
                  <a:txBody>
                    <a:bodyPr/>
                    <a:lstStyle/>
                    <a:p>
                      <a:pPr marL="0" marR="0" indent="0" algn="ctr" defTabSz="914400" rtl="0" eaLnBrk="1" fontAlgn="auto" latinLnBrk="0" hangingPunct="1">
                        <a:lnSpc>
                          <a:spcPct val="107000"/>
                        </a:lnSpc>
                        <a:spcBef>
                          <a:spcPts val="0"/>
                        </a:spcBef>
                        <a:spcAft>
                          <a:spcPts val="0"/>
                        </a:spcAft>
                        <a:buClrTx/>
                        <a:buSzTx/>
                        <a:buFontTx/>
                        <a:buNone/>
                        <a:tabLst/>
                        <a:defRPr/>
                      </a:pPr>
                      <a:r>
                        <a:rPr lang="en-GB" sz="600" dirty="0">
                          <a:effectLst/>
                          <a:latin typeface="+mn-lt"/>
                          <a:ea typeface="Calibri" panose="020F0502020204030204" pitchFamily="34" charset="0"/>
                          <a:cs typeface="Times New Roman" panose="02020603050405020304" pitchFamily="18" charset="0"/>
                        </a:rPr>
                        <a:t>Mixed economy</a:t>
                      </a:r>
                    </a:p>
                  </a:txBody>
                  <a:tcPr marL="46216" marR="46216" marT="0" marB="0"/>
                </a:tc>
                <a:tc>
                  <a:txBody>
                    <a:bodyPr/>
                    <a:lstStyle/>
                    <a:p>
                      <a:pPr algn="l">
                        <a:lnSpc>
                          <a:spcPct val="107000"/>
                        </a:lnSpc>
                        <a:spcAft>
                          <a:spcPts val="0"/>
                        </a:spcAft>
                      </a:pPr>
                      <a:r>
                        <a:rPr lang="en-GB" sz="600" dirty="0">
                          <a:effectLst/>
                          <a:latin typeface="+mn-lt"/>
                          <a:ea typeface="Calibri" panose="020F0502020204030204" pitchFamily="34" charset="0"/>
                          <a:cs typeface="Times New Roman" panose="02020603050405020304" pitchFamily="18" charset="0"/>
                        </a:rPr>
                        <a:t>an economic system combining private and state enterprise.</a:t>
                      </a:r>
                    </a:p>
                  </a:txBody>
                  <a:tcPr marL="46216" marR="46216" marT="0" marB="0"/>
                </a:tc>
                <a:extLst>
                  <a:ext uri="{0D108BD9-81ED-4DB2-BD59-A6C34878D82A}">
                    <a16:rowId xmlns:a16="http://schemas.microsoft.com/office/drawing/2014/main" val="2755601967"/>
                  </a:ext>
                </a:extLst>
              </a:tr>
              <a:tr h="125361">
                <a:tc>
                  <a:txBody>
                    <a:bodyPr/>
                    <a:lstStyle/>
                    <a:p>
                      <a:pPr algn="ctr">
                        <a:lnSpc>
                          <a:spcPct val="107000"/>
                        </a:lnSpc>
                        <a:spcAft>
                          <a:spcPts val="0"/>
                        </a:spcAft>
                      </a:pPr>
                      <a:r>
                        <a:rPr lang="en-GB" sz="600" dirty="0">
                          <a:effectLst/>
                          <a:latin typeface="+mn-lt"/>
                          <a:ea typeface="Calibri" panose="020F0502020204030204" pitchFamily="34" charset="0"/>
                          <a:cs typeface="Times New Roman" panose="02020603050405020304" pitchFamily="18" charset="0"/>
                        </a:rPr>
                        <a:t>Heavy industry</a:t>
                      </a:r>
                    </a:p>
                  </a:txBody>
                  <a:tcPr marL="46216" marR="46216" marT="0" marB="0"/>
                </a:tc>
                <a:tc>
                  <a:txBody>
                    <a:bodyPr/>
                    <a:lstStyle/>
                    <a:p>
                      <a:pPr algn="l">
                        <a:lnSpc>
                          <a:spcPct val="107000"/>
                        </a:lnSpc>
                        <a:spcAft>
                          <a:spcPts val="0"/>
                        </a:spcAft>
                      </a:pPr>
                      <a:r>
                        <a:rPr lang="en-GB" sz="600" dirty="0">
                          <a:effectLst/>
                          <a:latin typeface="+mn-lt"/>
                          <a:ea typeface="Calibri" panose="020F0502020204030204" pitchFamily="34" charset="0"/>
                          <a:cs typeface="Times New Roman" panose="02020603050405020304" pitchFamily="18" charset="0"/>
                        </a:rPr>
                        <a:t>the manufacture of large, heavy articles and materials in bulk.</a:t>
                      </a:r>
                    </a:p>
                  </a:txBody>
                  <a:tcPr marL="46216" marR="46216" marT="0" marB="0"/>
                </a:tc>
                <a:extLst>
                  <a:ext uri="{0D108BD9-81ED-4DB2-BD59-A6C34878D82A}">
                    <a16:rowId xmlns:a16="http://schemas.microsoft.com/office/drawing/2014/main" val="906225362"/>
                  </a:ext>
                </a:extLst>
              </a:tr>
              <a:tr h="132736">
                <a:tc>
                  <a:txBody>
                    <a:bodyPr/>
                    <a:lstStyle/>
                    <a:p>
                      <a:pPr algn="ctr">
                        <a:lnSpc>
                          <a:spcPct val="107000"/>
                        </a:lnSpc>
                        <a:spcAft>
                          <a:spcPts val="0"/>
                        </a:spcAft>
                      </a:pPr>
                      <a:r>
                        <a:rPr lang="en-GB" sz="600" dirty="0">
                          <a:effectLst/>
                          <a:latin typeface="+mn-lt"/>
                          <a:ea typeface="Calibri" panose="020F0502020204030204" pitchFamily="34" charset="0"/>
                          <a:cs typeface="Times New Roman" panose="02020603050405020304" pitchFamily="18" charset="0"/>
                        </a:rPr>
                        <a:t>Safe seat</a:t>
                      </a:r>
                    </a:p>
                  </a:txBody>
                  <a:tcPr marL="46216" marR="46216" marT="0" marB="0"/>
                </a:tc>
                <a:tc>
                  <a:txBody>
                    <a:bodyPr/>
                    <a:lstStyle/>
                    <a:p>
                      <a:pPr algn="l">
                        <a:lnSpc>
                          <a:spcPct val="107000"/>
                        </a:lnSpc>
                        <a:spcAft>
                          <a:spcPts val="0"/>
                        </a:spcAft>
                      </a:pPr>
                      <a:r>
                        <a:rPr lang="en-GB" sz="600" dirty="0">
                          <a:effectLst/>
                          <a:latin typeface="+mn-lt"/>
                          <a:ea typeface="Calibri" panose="020F0502020204030204" pitchFamily="34" charset="0"/>
                          <a:cs typeface="Times New Roman" panose="02020603050405020304" pitchFamily="18" charset="0"/>
                        </a:rPr>
                        <a:t>a parliamentary seat that is likely to be retained with a large majority in an election, fully secure for a certain party.</a:t>
                      </a:r>
                    </a:p>
                  </a:txBody>
                  <a:tcPr marL="46216" marR="46216" marT="0" marB="0"/>
                </a:tc>
                <a:extLst>
                  <a:ext uri="{0D108BD9-81ED-4DB2-BD59-A6C34878D82A}">
                    <a16:rowId xmlns:a16="http://schemas.microsoft.com/office/drawing/2014/main" val="1001046893"/>
                  </a:ext>
                </a:extLst>
              </a:tr>
              <a:tr h="132735">
                <a:tc>
                  <a:txBody>
                    <a:bodyPr/>
                    <a:lstStyle/>
                    <a:p>
                      <a:pPr algn="ctr">
                        <a:lnSpc>
                          <a:spcPct val="107000"/>
                        </a:lnSpc>
                        <a:spcAft>
                          <a:spcPts val="0"/>
                        </a:spcAft>
                      </a:pPr>
                      <a:r>
                        <a:rPr lang="en-GB" sz="600" dirty="0">
                          <a:effectLst/>
                          <a:latin typeface="+mn-lt"/>
                          <a:ea typeface="Calibri" panose="020F0502020204030204" pitchFamily="34" charset="0"/>
                          <a:cs typeface="Times New Roman" panose="02020603050405020304" pitchFamily="18" charset="0"/>
                        </a:rPr>
                        <a:t>Constituency</a:t>
                      </a:r>
                    </a:p>
                  </a:txBody>
                  <a:tcPr marL="46216" marR="46216" marT="0" marB="0"/>
                </a:tc>
                <a:tc>
                  <a:txBody>
                    <a:bodyPr/>
                    <a:lstStyle/>
                    <a:p>
                      <a:pPr algn="l">
                        <a:lnSpc>
                          <a:spcPct val="107000"/>
                        </a:lnSpc>
                        <a:spcAft>
                          <a:spcPts val="0"/>
                        </a:spcAft>
                      </a:pPr>
                      <a:r>
                        <a:rPr lang="en-GB" sz="600" dirty="0">
                          <a:effectLst/>
                          <a:latin typeface="+mn-lt"/>
                          <a:ea typeface="Calibri" panose="020F0502020204030204" pitchFamily="34" charset="0"/>
                          <a:cs typeface="Times New Roman" panose="02020603050405020304" pitchFamily="18" charset="0"/>
                        </a:rPr>
                        <a:t>an area whose voters elect a representative to a legislative body.</a:t>
                      </a:r>
                    </a:p>
                  </a:txBody>
                  <a:tcPr marL="46216" marR="46216" marT="0" marB="0"/>
                </a:tc>
                <a:extLst>
                  <a:ext uri="{0D108BD9-81ED-4DB2-BD59-A6C34878D82A}">
                    <a16:rowId xmlns:a16="http://schemas.microsoft.com/office/drawing/2014/main" val="3442638553"/>
                  </a:ext>
                </a:extLst>
              </a:tr>
              <a:tr h="140110">
                <a:tc>
                  <a:txBody>
                    <a:bodyPr/>
                    <a:lstStyle/>
                    <a:p>
                      <a:pPr algn="ctr">
                        <a:lnSpc>
                          <a:spcPct val="107000"/>
                        </a:lnSpc>
                        <a:spcAft>
                          <a:spcPts val="0"/>
                        </a:spcAft>
                      </a:pPr>
                      <a:r>
                        <a:rPr lang="en-GB" sz="600" dirty="0">
                          <a:effectLst/>
                          <a:latin typeface="+mn-lt"/>
                          <a:ea typeface="Calibri" panose="020F0502020204030204" pitchFamily="34" charset="0"/>
                          <a:cs typeface="Times New Roman" panose="02020603050405020304" pitchFamily="18" charset="0"/>
                        </a:rPr>
                        <a:t>Austerity</a:t>
                      </a:r>
                    </a:p>
                  </a:txBody>
                  <a:tcPr marL="46216" marR="46216" marT="0" marB="0"/>
                </a:tc>
                <a:tc>
                  <a:txBody>
                    <a:bodyPr/>
                    <a:lstStyle/>
                    <a:p>
                      <a:pPr algn="l">
                        <a:lnSpc>
                          <a:spcPct val="107000"/>
                        </a:lnSpc>
                        <a:spcAft>
                          <a:spcPts val="0"/>
                        </a:spcAft>
                      </a:pPr>
                      <a:r>
                        <a:rPr lang="en-GB" sz="600" dirty="0">
                          <a:effectLst/>
                          <a:latin typeface="+mn-lt"/>
                          <a:ea typeface="Calibri" panose="020F0502020204030204" pitchFamily="34" charset="0"/>
                          <a:cs typeface="Times New Roman" panose="02020603050405020304" pitchFamily="18" charset="0"/>
                        </a:rPr>
                        <a:t>difficult economic conditions created by government measures to reduce public expenditure.</a:t>
                      </a:r>
                    </a:p>
                  </a:txBody>
                  <a:tcPr marL="46216" marR="46216" marT="0" marB="0"/>
                </a:tc>
                <a:extLst>
                  <a:ext uri="{0D108BD9-81ED-4DB2-BD59-A6C34878D82A}">
                    <a16:rowId xmlns:a16="http://schemas.microsoft.com/office/drawing/2014/main" val="2963564363"/>
                  </a:ext>
                </a:extLst>
              </a:tr>
              <a:tr h="176967">
                <a:tc>
                  <a:txBody>
                    <a:bodyPr/>
                    <a:lstStyle/>
                    <a:p>
                      <a:pPr algn="ctr">
                        <a:lnSpc>
                          <a:spcPct val="107000"/>
                        </a:lnSpc>
                        <a:spcAft>
                          <a:spcPts val="0"/>
                        </a:spcAft>
                      </a:pPr>
                      <a:r>
                        <a:rPr lang="en-GB" sz="600" dirty="0">
                          <a:effectLst/>
                          <a:latin typeface="+mn-lt"/>
                          <a:ea typeface="Calibri" panose="020F0502020204030204" pitchFamily="34" charset="0"/>
                          <a:cs typeface="Times New Roman" panose="02020603050405020304" pitchFamily="18" charset="0"/>
                        </a:rPr>
                        <a:t>First-past-the-post</a:t>
                      </a:r>
                    </a:p>
                  </a:txBody>
                  <a:tcPr marL="46216" marR="46216" marT="0" marB="0"/>
                </a:tc>
                <a:tc>
                  <a:txBody>
                    <a:bodyPr/>
                    <a:lstStyle/>
                    <a:p>
                      <a:pPr algn="l">
                        <a:lnSpc>
                          <a:spcPct val="107000"/>
                        </a:lnSpc>
                        <a:spcAft>
                          <a:spcPts val="0"/>
                        </a:spcAft>
                      </a:pPr>
                      <a:r>
                        <a:rPr lang="en-GB" sz="600" dirty="0">
                          <a:effectLst/>
                          <a:latin typeface="+mn-lt"/>
                          <a:ea typeface="Calibri" panose="020F0502020204030204" pitchFamily="34" charset="0"/>
                          <a:cs typeface="Times New Roman" panose="02020603050405020304" pitchFamily="18" charset="0"/>
                        </a:rPr>
                        <a:t>Voting system used in the UK. Electorate can vote for one representative, the party with the most votes in that constituency are successful and their MP will represent the area. </a:t>
                      </a:r>
                    </a:p>
                  </a:txBody>
                  <a:tcPr marL="46216" marR="46216" marT="0" marB="0"/>
                </a:tc>
                <a:extLst>
                  <a:ext uri="{0D108BD9-81ED-4DB2-BD59-A6C34878D82A}">
                    <a16:rowId xmlns:a16="http://schemas.microsoft.com/office/drawing/2014/main" val="2585745921"/>
                  </a:ext>
                </a:extLst>
              </a:tr>
              <a:tr h="124575">
                <a:tc>
                  <a:txBody>
                    <a:bodyPr/>
                    <a:lstStyle/>
                    <a:p>
                      <a:pPr algn="ctr">
                        <a:lnSpc>
                          <a:spcPct val="107000"/>
                        </a:lnSpc>
                        <a:spcAft>
                          <a:spcPts val="0"/>
                        </a:spcAft>
                      </a:pPr>
                      <a:r>
                        <a:rPr lang="en-GB" sz="600" dirty="0">
                          <a:effectLst/>
                          <a:latin typeface="+mn-lt"/>
                          <a:ea typeface="Calibri" panose="020F0502020204030204" pitchFamily="34" charset="0"/>
                          <a:cs typeface="Times New Roman" panose="02020603050405020304" pitchFamily="18" charset="0"/>
                        </a:rPr>
                        <a:t>Etonians</a:t>
                      </a:r>
                    </a:p>
                  </a:txBody>
                  <a:tcPr marL="46216" marR="46216" marT="0" marB="0"/>
                </a:tc>
                <a:tc>
                  <a:txBody>
                    <a:bodyPr/>
                    <a:lstStyle/>
                    <a:p>
                      <a:pPr algn="l">
                        <a:lnSpc>
                          <a:spcPct val="107000"/>
                        </a:lnSpc>
                        <a:spcAft>
                          <a:spcPts val="0"/>
                        </a:spcAft>
                      </a:pPr>
                      <a:r>
                        <a:rPr lang="en-GB" sz="600" dirty="0">
                          <a:effectLst/>
                          <a:latin typeface="+mn-lt"/>
                          <a:ea typeface="Calibri" panose="020F0502020204030204" pitchFamily="34" charset="0"/>
                          <a:cs typeface="Times New Roman" panose="02020603050405020304" pitchFamily="18" charset="0"/>
                        </a:rPr>
                        <a:t>a past or present member of Eton College, a public school in England.</a:t>
                      </a:r>
                    </a:p>
                  </a:txBody>
                  <a:tcPr marL="46216" marR="46216" marT="0" marB="0"/>
                </a:tc>
                <a:extLst>
                  <a:ext uri="{0D108BD9-81ED-4DB2-BD59-A6C34878D82A}">
                    <a16:rowId xmlns:a16="http://schemas.microsoft.com/office/drawing/2014/main" val="2129517657"/>
                  </a:ext>
                </a:extLst>
              </a:tr>
              <a:tr h="125361">
                <a:tc>
                  <a:txBody>
                    <a:bodyPr/>
                    <a:lstStyle/>
                    <a:p>
                      <a:pPr algn="ctr">
                        <a:lnSpc>
                          <a:spcPct val="107000"/>
                        </a:lnSpc>
                        <a:spcAft>
                          <a:spcPts val="0"/>
                        </a:spcAft>
                      </a:pPr>
                      <a:r>
                        <a:rPr lang="en-GB" sz="600" dirty="0">
                          <a:effectLst/>
                          <a:latin typeface="+mn-lt"/>
                          <a:ea typeface="Calibri" panose="020F0502020204030204" pitchFamily="34" charset="0"/>
                          <a:cs typeface="Times New Roman" panose="02020603050405020304" pitchFamily="18" charset="0"/>
                        </a:rPr>
                        <a:t>Meritocratic</a:t>
                      </a:r>
                    </a:p>
                  </a:txBody>
                  <a:tcPr marL="46216" marR="46216" marT="0" marB="0"/>
                </a:tc>
                <a:tc>
                  <a:txBody>
                    <a:bodyPr/>
                    <a:lstStyle/>
                    <a:p>
                      <a:pPr algn="l">
                        <a:lnSpc>
                          <a:spcPct val="107000"/>
                        </a:lnSpc>
                        <a:spcAft>
                          <a:spcPts val="0"/>
                        </a:spcAft>
                      </a:pPr>
                      <a:r>
                        <a:rPr lang="en-GB" sz="600" dirty="0">
                          <a:effectLst/>
                          <a:latin typeface="+mn-lt"/>
                          <a:ea typeface="Calibri" panose="020F0502020204030204" pitchFamily="34" charset="0"/>
                          <a:cs typeface="Times New Roman" panose="02020603050405020304" pitchFamily="18" charset="0"/>
                        </a:rPr>
                        <a:t>relating to or characteristic of a society in which power is held by people selected according to merit.</a:t>
                      </a:r>
                    </a:p>
                  </a:txBody>
                  <a:tcPr marL="46216" marR="46216" marT="0" marB="0"/>
                </a:tc>
                <a:extLst>
                  <a:ext uri="{0D108BD9-81ED-4DB2-BD59-A6C34878D82A}">
                    <a16:rowId xmlns:a16="http://schemas.microsoft.com/office/drawing/2014/main" val="810466239"/>
                  </a:ext>
                </a:extLst>
              </a:tr>
              <a:tr h="176967">
                <a:tc>
                  <a:txBody>
                    <a:bodyPr/>
                    <a:lstStyle/>
                    <a:p>
                      <a:pPr algn="ctr">
                        <a:lnSpc>
                          <a:spcPct val="107000"/>
                        </a:lnSpc>
                        <a:spcAft>
                          <a:spcPts val="0"/>
                        </a:spcAft>
                      </a:pPr>
                      <a:r>
                        <a:rPr lang="en-GB" sz="600" dirty="0">
                          <a:effectLst/>
                          <a:latin typeface="+mn-lt"/>
                          <a:ea typeface="Calibri" panose="020F0502020204030204" pitchFamily="34" charset="0"/>
                          <a:cs typeface="Times New Roman" panose="02020603050405020304" pitchFamily="18" charset="0"/>
                        </a:rPr>
                        <a:t>European Economic Community</a:t>
                      </a:r>
                    </a:p>
                  </a:txBody>
                  <a:tcPr marL="46216" marR="46216" marT="0" marB="0"/>
                </a:tc>
                <a:tc>
                  <a:txBody>
                    <a:bodyPr/>
                    <a:lstStyle/>
                    <a:p>
                      <a:pPr algn="l">
                        <a:lnSpc>
                          <a:spcPct val="107000"/>
                        </a:lnSpc>
                        <a:spcAft>
                          <a:spcPts val="0"/>
                        </a:spcAft>
                      </a:pPr>
                      <a:r>
                        <a:rPr lang="en-GB" sz="600" dirty="0">
                          <a:effectLst/>
                          <a:latin typeface="+mn-lt"/>
                          <a:ea typeface="Calibri" panose="020F0502020204030204" pitchFamily="34" charset="0"/>
                          <a:cs typeface="Times New Roman" panose="02020603050405020304" pitchFamily="18" charset="0"/>
                        </a:rPr>
                        <a:t>The EEC was a regional organisation created by the Treaty of Rome of 1957, aiming to foster economic integration among its members. It was renamed the European Community upon becoming integrated into the newly formed European Union in 1993.</a:t>
                      </a:r>
                    </a:p>
                  </a:txBody>
                  <a:tcPr marL="46216" marR="46216" marT="0" marB="0"/>
                </a:tc>
                <a:extLst>
                  <a:ext uri="{0D108BD9-81ED-4DB2-BD59-A6C34878D82A}">
                    <a16:rowId xmlns:a16="http://schemas.microsoft.com/office/drawing/2014/main" val="3229883243"/>
                  </a:ext>
                </a:extLst>
              </a:tr>
              <a:tr h="133199">
                <a:tc>
                  <a:txBody>
                    <a:bodyPr/>
                    <a:lstStyle/>
                    <a:p>
                      <a:pPr algn="ctr">
                        <a:lnSpc>
                          <a:spcPct val="107000"/>
                        </a:lnSpc>
                        <a:spcAft>
                          <a:spcPts val="0"/>
                        </a:spcAft>
                      </a:pPr>
                      <a:r>
                        <a:rPr lang="en-GB" sz="600" dirty="0">
                          <a:effectLst/>
                          <a:latin typeface="+mn-lt"/>
                          <a:ea typeface="Calibri" panose="020F0502020204030204" pitchFamily="34" charset="0"/>
                          <a:cs typeface="Times New Roman" panose="02020603050405020304" pitchFamily="18" charset="0"/>
                        </a:rPr>
                        <a:t>Consensus</a:t>
                      </a:r>
                    </a:p>
                  </a:txBody>
                  <a:tcPr marL="46216" marR="46216" marT="0" marB="0"/>
                </a:tc>
                <a:tc>
                  <a:txBody>
                    <a:bodyPr/>
                    <a:lstStyle/>
                    <a:p>
                      <a:pPr algn="l">
                        <a:lnSpc>
                          <a:spcPct val="107000"/>
                        </a:lnSpc>
                        <a:spcAft>
                          <a:spcPts val="0"/>
                        </a:spcAft>
                      </a:pPr>
                      <a:r>
                        <a:rPr lang="en-GB" sz="600" dirty="0">
                          <a:effectLst/>
                          <a:latin typeface="+mn-lt"/>
                          <a:ea typeface="Calibri" panose="020F0502020204030204" pitchFamily="34" charset="0"/>
                          <a:cs typeface="Times New Roman" panose="02020603050405020304" pitchFamily="18" charset="0"/>
                        </a:rPr>
                        <a:t>a general agreement.</a:t>
                      </a:r>
                    </a:p>
                  </a:txBody>
                  <a:tcPr marL="46216" marR="46216" marT="0" marB="0"/>
                </a:tc>
                <a:extLst>
                  <a:ext uri="{0D108BD9-81ED-4DB2-BD59-A6C34878D82A}">
                    <a16:rowId xmlns:a16="http://schemas.microsoft.com/office/drawing/2014/main" val="2552381820"/>
                  </a:ext>
                </a:extLst>
              </a:tr>
              <a:tr h="135886">
                <a:tc>
                  <a:txBody>
                    <a:bodyPr/>
                    <a:lstStyle/>
                    <a:p>
                      <a:pPr algn="ctr">
                        <a:lnSpc>
                          <a:spcPct val="107000"/>
                        </a:lnSpc>
                        <a:spcAft>
                          <a:spcPts val="0"/>
                        </a:spcAft>
                      </a:pPr>
                      <a:r>
                        <a:rPr lang="en-GB" sz="600" dirty="0">
                          <a:effectLst/>
                          <a:latin typeface="+mn-lt"/>
                          <a:ea typeface="Calibri" panose="020F0502020204030204" pitchFamily="34" charset="0"/>
                          <a:cs typeface="Times New Roman" panose="02020603050405020304" pitchFamily="18" charset="0"/>
                        </a:rPr>
                        <a:t>Deference</a:t>
                      </a:r>
                    </a:p>
                  </a:txBody>
                  <a:tcPr marL="46216" marR="46216" marT="0" marB="0"/>
                </a:tc>
                <a:tc>
                  <a:txBody>
                    <a:bodyPr/>
                    <a:lstStyle/>
                    <a:p>
                      <a:pPr algn="l">
                        <a:lnSpc>
                          <a:spcPct val="107000"/>
                        </a:lnSpc>
                        <a:spcAft>
                          <a:spcPts val="0"/>
                        </a:spcAft>
                      </a:pPr>
                      <a:r>
                        <a:rPr lang="en-GB" sz="600" b="0" i="0" u="none" kern="1200" dirty="0">
                          <a:solidFill>
                            <a:schemeClr val="dk1"/>
                          </a:solidFill>
                          <a:effectLst/>
                          <a:latin typeface="+mn-lt"/>
                          <a:ea typeface="+mn-ea"/>
                          <a:cs typeface="+mn-cs"/>
                        </a:rPr>
                        <a:t>polite submission and respect.</a:t>
                      </a:r>
                      <a:endParaRPr lang="en-GB" sz="600" b="0" u="none" dirty="0">
                        <a:effectLst/>
                        <a:latin typeface="+mn-lt"/>
                        <a:ea typeface="Calibri" panose="020F0502020204030204" pitchFamily="34" charset="0"/>
                        <a:cs typeface="Times New Roman" panose="02020603050405020304" pitchFamily="18" charset="0"/>
                      </a:endParaRPr>
                    </a:p>
                  </a:txBody>
                  <a:tcPr marL="46216" marR="46216" marT="0" marB="0"/>
                </a:tc>
                <a:extLst>
                  <a:ext uri="{0D108BD9-81ED-4DB2-BD59-A6C34878D82A}">
                    <a16:rowId xmlns:a16="http://schemas.microsoft.com/office/drawing/2014/main" val="711818347"/>
                  </a:ext>
                </a:extLst>
              </a:tr>
            </a:tbl>
          </a:graphicData>
        </a:graphic>
      </p:graphicFrame>
      <p:sp>
        <p:nvSpPr>
          <p:cNvPr id="5" name="Rectangle 4"/>
          <p:cNvSpPr/>
          <p:nvPr/>
        </p:nvSpPr>
        <p:spPr>
          <a:xfrm>
            <a:off x="3189445" y="-9525"/>
            <a:ext cx="2477930" cy="255181"/>
          </a:xfrm>
          <a:prstGeom prst="rect">
            <a:avLst/>
          </a:prstGeom>
          <a:solidFill>
            <a:srgbClr val="FFCDFF"/>
          </a:solidFill>
          <a:ln>
            <a:solidFill>
              <a:srgbClr val="CC0099"/>
            </a:solidFill>
          </a:ln>
        </p:spPr>
        <p:txBody>
          <a:bodyPr wrap="square">
            <a:spAutoFit/>
          </a:bodyPr>
          <a:lstStyle/>
          <a:p>
            <a:pPr algn="ctr">
              <a:tabLst>
                <a:tab pos="2865755" algn="ctr"/>
                <a:tab pos="5731510" algn="r"/>
              </a:tabLst>
            </a:pPr>
            <a:r>
              <a:rPr lang="en-GB" sz="1000" b="1" dirty="0">
                <a:latin typeface="Calibri" panose="020F0502020204030204" pitchFamily="34" charset="0"/>
                <a:ea typeface="Calibri" panose="020F0502020204030204" pitchFamily="34" charset="0"/>
                <a:cs typeface="Calibri" panose="020F0502020204030204" pitchFamily="34" charset="0"/>
              </a:rPr>
              <a:t>Theme 1a: A changing political landscape. </a:t>
            </a:r>
          </a:p>
        </p:txBody>
      </p:sp>
      <p:graphicFrame>
        <p:nvGraphicFramePr>
          <p:cNvPr id="2" name="Table 1"/>
          <p:cNvGraphicFramePr>
            <a:graphicFrameLocks noGrp="1"/>
          </p:cNvGraphicFramePr>
          <p:nvPr>
            <p:extLst/>
          </p:nvPr>
        </p:nvGraphicFramePr>
        <p:xfrm>
          <a:off x="5667375" y="0"/>
          <a:ext cx="6524625" cy="3685026"/>
        </p:xfrm>
        <a:graphic>
          <a:graphicData uri="http://schemas.openxmlformats.org/drawingml/2006/table">
            <a:tbl>
              <a:tblPr firstRow="1" firstCol="1" bandRow="1">
                <a:tableStyleId>{16D9F66E-5EB9-4882-86FB-DCBF35E3C3E4}</a:tableStyleId>
              </a:tblPr>
              <a:tblGrid>
                <a:gridCol w="835970">
                  <a:extLst>
                    <a:ext uri="{9D8B030D-6E8A-4147-A177-3AD203B41FA5}">
                      <a16:colId xmlns:a16="http://schemas.microsoft.com/office/drawing/2014/main" val="2705982345"/>
                    </a:ext>
                  </a:extLst>
                </a:gridCol>
                <a:gridCol w="5688655">
                  <a:extLst>
                    <a:ext uri="{9D8B030D-6E8A-4147-A177-3AD203B41FA5}">
                      <a16:colId xmlns:a16="http://schemas.microsoft.com/office/drawing/2014/main" val="2221226521"/>
                    </a:ext>
                  </a:extLst>
                </a:gridCol>
              </a:tblGrid>
              <a:tr h="90678">
                <a:tc>
                  <a:txBody>
                    <a:bodyPr/>
                    <a:lstStyle/>
                    <a:p>
                      <a:pPr algn="ctr">
                        <a:lnSpc>
                          <a:spcPct val="107000"/>
                        </a:lnSpc>
                        <a:spcAft>
                          <a:spcPts val="0"/>
                        </a:spcAft>
                      </a:pPr>
                      <a:r>
                        <a:rPr lang="en-GB" sz="700" b="1" dirty="0">
                          <a:effectLst/>
                          <a:latin typeface="+mn-lt"/>
                        </a:rPr>
                        <a:t>Key person</a:t>
                      </a:r>
                      <a:endParaRPr lang="en-GB" sz="700" b="1" dirty="0">
                        <a:effectLst/>
                        <a:latin typeface="+mn-lt"/>
                        <a:ea typeface="Calibri" panose="020F0502020204030204" pitchFamily="34" charset="0"/>
                        <a:cs typeface="Times New Roman" panose="02020603050405020304" pitchFamily="18" charset="0"/>
                      </a:endParaRPr>
                    </a:p>
                  </a:txBody>
                  <a:tcPr marL="31572" marR="31572" marT="0" marB="0"/>
                </a:tc>
                <a:tc>
                  <a:txBody>
                    <a:bodyPr/>
                    <a:lstStyle/>
                    <a:p>
                      <a:pPr>
                        <a:lnSpc>
                          <a:spcPct val="107000"/>
                        </a:lnSpc>
                        <a:spcAft>
                          <a:spcPts val="0"/>
                        </a:spcAft>
                      </a:pPr>
                      <a:r>
                        <a:rPr lang="en-GB" sz="700" dirty="0">
                          <a:effectLst/>
                          <a:latin typeface="+mn-lt"/>
                        </a:rPr>
                        <a:t>Links to topic</a:t>
                      </a:r>
                      <a:endParaRPr lang="en-GB" sz="700" dirty="0">
                        <a:effectLst/>
                        <a:latin typeface="+mn-lt"/>
                        <a:ea typeface="Calibri" panose="020F0502020204030204" pitchFamily="34" charset="0"/>
                        <a:cs typeface="Times New Roman" panose="02020603050405020304" pitchFamily="18" charset="0"/>
                      </a:endParaRPr>
                    </a:p>
                  </a:txBody>
                  <a:tcPr marL="31572" marR="31572" marT="0" marB="0"/>
                </a:tc>
                <a:extLst>
                  <a:ext uri="{0D108BD9-81ED-4DB2-BD59-A6C34878D82A}">
                    <a16:rowId xmlns:a16="http://schemas.microsoft.com/office/drawing/2014/main" val="2986269088"/>
                  </a:ext>
                </a:extLst>
              </a:tr>
              <a:tr h="280405">
                <a:tc>
                  <a:txBody>
                    <a:bodyPr/>
                    <a:lstStyle/>
                    <a:p>
                      <a:pPr algn="ctr">
                        <a:lnSpc>
                          <a:spcPct val="107000"/>
                        </a:lnSpc>
                        <a:spcAft>
                          <a:spcPts val="0"/>
                        </a:spcAft>
                      </a:pPr>
                      <a:r>
                        <a:rPr lang="en-GB" sz="650" b="1" dirty="0">
                          <a:effectLst/>
                          <a:latin typeface="+mn-lt"/>
                        </a:rPr>
                        <a:t>David Lloyd George</a:t>
                      </a:r>
                      <a:endParaRPr lang="en-GB" sz="650" b="1" dirty="0">
                        <a:effectLst/>
                        <a:latin typeface="+mn-lt"/>
                        <a:ea typeface="Calibri" panose="020F0502020204030204" pitchFamily="34" charset="0"/>
                        <a:cs typeface="Times New Roman" panose="02020603050405020304" pitchFamily="18" charset="0"/>
                      </a:endParaRPr>
                    </a:p>
                  </a:txBody>
                  <a:tcPr marL="31572" marR="31572" marT="0" marB="0"/>
                </a:tc>
                <a:tc>
                  <a:txBody>
                    <a:bodyPr/>
                    <a:lstStyle/>
                    <a:p>
                      <a:pPr>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Prime Minister 1916-1922. He is credited with holding together the wartime coalition, and maintaining good relations with the allies. Split the Liberal Party due to his actions in World War One, and the Cash for Honours scandal, he ran the 1918 General Election as a Coalition Liberal (National Liberals) due to this. He became the leader of the Liberal Party in 1926. </a:t>
                      </a:r>
                    </a:p>
                  </a:txBody>
                  <a:tcPr marL="31572" marR="31572" marT="0" marB="0"/>
                </a:tc>
                <a:extLst>
                  <a:ext uri="{0D108BD9-81ED-4DB2-BD59-A6C34878D82A}">
                    <a16:rowId xmlns:a16="http://schemas.microsoft.com/office/drawing/2014/main" val="3369605379"/>
                  </a:ext>
                </a:extLst>
              </a:tr>
              <a:tr h="100792">
                <a:tc>
                  <a:txBody>
                    <a:bodyPr/>
                    <a:lstStyle/>
                    <a:p>
                      <a:pPr algn="ctr">
                        <a:lnSpc>
                          <a:spcPct val="107000"/>
                        </a:lnSpc>
                        <a:spcAft>
                          <a:spcPts val="0"/>
                        </a:spcAft>
                      </a:pPr>
                      <a:r>
                        <a:rPr lang="en-GB" sz="650" b="1" dirty="0">
                          <a:effectLst/>
                          <a:latin typeface="+mn-lt"/>
                        </a:rPr>
                        <a:t>Herbert Asquith</a:t>
                      </a:r>
                      <a:endParaRPr lang="en-GB" sz="650" b="1" dirty="0">
                        <a:effectLst/>
                        <a:latin typeface="+mn-lt"/>
                        <a:ea typeface="Calibri" panose="020F0502020204030204" pitchFamily="34" charset="0"/>
                        <a:cs typeface="Times New Roman" panose="02020603050405020304" pitchFamily="18" charset="0"/>
                      </a:endParaRPr>
                    </a:p>
                  </a:txBody>
                  <a:tcPr marL="31572" marR="31572" marT="0" marB="0"/>
                </a:tc>
                <a:tc>
                  <a:txBody>
                    <a:bodyPr/>
                    <a:lstStyle/>
                    <a:p>
                      <a:pPr>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Prime Minister 1908-1916. Following his ousting as Prime Minister, he remained Liberal Party Leader. </a:t>
                      </a:r>
                    </a:p>
                  </a:txBody>
                  <a:tcPr marL="31572" marR="31572" marT="0" marB="0"/>
                </a:tc>
                <a:extLst>
                  <a:ext uri="{0D108BD9-81ED-4DB2-BD59-A6C34878D82A}">
                    <a16:rowId xmlns:a16="http://schemas.microsoft.com/office/drawing/2014/main" val="1297320313"/>
                  </a:ext>
                </a:extLst>
              </a:tr>
              <a:tr h="280405">
                <a:tc>
                  <a:txBody>
                    <a:bodyPr/>
                    <a:lstStyle/>
                    <a:p>
                      <a:pPr algn="ctr">
                        <a:lnSpc>
                          <a:spcPct val="107000"/>
                        </a:lnSpc>
                        <a:spcAft>
                          <a:spcPts val="0"/>
                        </a:spcAft>
                      </a:pPr>
                      <a:r>
                        <a:rPr lang="en-GB" sz="650" b="1" dirty="0">
                          <a:effectLst/>
                          <a:latin typeface="+mn-lt"/>
                        </a:rPr>
                        <a:t>Ramsay MacDonald</a:t>
                      </a:r>
                      <a:endParaRPr lang="en-GB" sz="650" b="1" dirty="0">
                        <a:effectLst/>
                        <a:latin typeface="+mn-lt"/>
                        <a:ea typeface="Calibri" panose="020F0502020204030204" pitchFamily="34" charset="0"/>
                        <a:cs typeface="Times New Roman" panose="02020603050405020304" pitchFamily="18" charset="0"/>
                      </a:endParaRPr>
                    </a:p>
                  </a:txBody>
                  <a:tcPr marL="31572" marR="31572" marT="0" marB="0"/>
                </a:tc>
                <a:tc>
                  <a:txBody>
                    <a:bodyPr/>
                    <a:lstStyle/>
                    <a:p>
                      <a:pPr>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The first Labour Prime Minster, he led two minority governments. His first, for 9 months in 1924, and his second between 1929 and 1931. He struggled to manage the economic situation in Britain and maintain his beliefs in the aftermath of the Wall Street Crash. The National Government was formed in his second premiership, in August 1931.</a:t>
                      </a:r>
                    </a:p>
                  </a:txBody>
                  <a:tcPr marL="31572" marR="31572" marT="0" marB="0"/>
                </a:tc>
                <a:extLst>
                  <a:ext uri="{0D108BD9-81ED-4DB2-BD59-A6C34878D82A}">
                    <a16:rowId xmlns:a16="http://schemas.microsoft.com/office/drawing/2014/main" val="3796109995"/>
                  </a:ext>
                </a:extLst>
              </a:tr>
              <a:tr h="280405">
                <a:tc>
                  <a:txBody>
                    <a:bodyPr/>
                    <a:lstStyle/>
                    <a:p>
                      <a:pPr algn="ctr">
                        <a:lnSpc>
                          <a:spcPct val="107000"/>
                        </a:lnSpc>
                        <a:spcAft>
                          <a:spcPts val="0"/>
                        </a:spcAft>
                      </a:pPr>
                      <a:r>
                        <a:rPr lang="en-GB" sz="650" b="1" dirty="0">
                          <a:effectLst/>
                          <a:latin typeface="+mn-lt"/>
                        </a:rPr>
                        <a:t>Oswald Mosley</a:t>
                      </a:r>
                      <a:endParaRPr lang="en-GB" sz="650" b="1" dirty="0">
                        <a:effectLst/>
                        <a:latin typeface="+mn-lt"/>
                        <a:ea typeface="Calibri" panose="020F0502020204030204" pitchFamily="34" charset="0"/>
                        <a:cs typeface="Times New Roman" panose="02020603050405020304" pitchFamily="18" charset="0"/>
                      </a:endParaRPr>
                    </a:p>
                  </a:txBody>
                  <a:tcPr marL="31572" marR="31572" marT="0" marB="0"/>
                </a:tc>
                <a:tc>
                  <a:txBody>
                    <a:bodyPr/>
                    <a:lstStyle/>
                    <a:p>
                      <a:pPr>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Served as an MP between 1918-24, moving from the Conservative Party, to an independent MP, to the Labour Party. He was re-elected as a Labour MP in 1926. He stepped down in 1931, forming the New Party, and unsuccessfully ran for election with this Party. In 1940 he was imprisoned due to his fascist views, and the BUF was banned. </a:t>
                      </a:r>
                    </a:p>
                  </a:txBody>
                  <a:tcPr marL="31572" marR="31572" marT="0" marB="0"/>
                </a:tc>
                <a:extLst>
                  <a:ext uri="{0D108BD9-81ED-4DB2-BD59-A6C34878D82A}">
                    <a16:rowId xmlns:a16="http://schemas.microsoft.com/office/drawing/2014/main" val="517230023"/>
                  </a:ext>
                </a:extLst>
              </a:tr>
              <a:tr h="111409">
                <a:tc>
                  <a:txBody>
                    <a:bodyPr/>
                    <a:lstStyle/>
                    <a:p>
                      <a:pPr algn="ctr">
                        <a:lnSpc>
                          <a:spcPct val="107000"/>
                        </a:lnSpc>
                        <a:spcAft>
                          <a:spcPts val="0"/>
                        </a:spcAft>
                      </a:pPr>
                      <a:r>
                        <a:rPr lang="en-GB" sz="650" b="1" dirty="0">
                          <a:effectLst/>
                          <a:latin typeface="+mn-lt"/>
                        </a:rPr>
                        <a:t>Stanley Baldwin</a:t>
                      </a:r>
                      <a:endParaRPr lang="en-GB" sz="650" b="1" dirty="0">
                        <a:effectLst/>
                        <a:latin typeface="+mn-lt"/>
                        <a:ea typeface="Calibri" panose="020F0502020204030204" pitchFamily="34" charset="0"/>
                        <a:cs typeface="Times New Roman" panose="02020603050405020304" pitchFamily="18" charset="0"/>
                      </a:endParaRPr>
                    </a:p>
                  </a:txBody>
                  <a:tcPr marL="31572" marR="31572" marT="0" marB="0"/>
                </a:tc>
                <a:tc>
                  <a:txBody>
                    <a:bodyPr/>
                    <a:lstStyle/>
                    <a:p>
                      <a:pPr>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Conservative Prime minister on three occasions, from May 1923 to January 1924, from November 1924 to June 1929, and from June 1935 to May 1937.</a:t>
                      </a:r>
                    </a:p>
                  </a:txBody>
                  <a:tcPr marL="31572" marR="31572" marT="0" marB="0"/>
                </a:tc>
                <a:extLst>
                  <a:ext uri="{0D108BD9-81ED-4DB2-BD59-A6C34878D82A}">
                    <a16:rowId xmlns:a16="http://schemas.microsoft.com/office/drawing/2014/main" val="3601713640"/>
                  </a:ext>
                </a:extLst>
              </a:tr>
              <a:tr h="185542">
                <a:tc>
                  <a:txBody>
                    <a:bodyPr/>
                    <a:lstStyle/>
                    <a:p>
                      <a:pPr algn="ctr">
                        <a:lnSpc>
                          <a:spcPct val="107000"/>
                        </a:lnSpc>
                        <a:spcAft>
                          <a:spcPts val="0"/>
                        </a:spcAft>
                      </a:pPr>
                      <a:r>
                        <a:rPr lang="en-GB" sz="650" b="1" dirty="0">
                          <a:effectLst/>
                          <a:latin typeface="+mn-lt"/>
                          <a:ea typeface="Calibri" panose="020F0502020204030204" pitchFamily="34" charset="0"/>
                          <a:cs typeface="Times New Roman" panose="02020603050405020304" pitchFamily="18" charset="0"/>
                        </a:rPr>
                        <a:t>Neville Chamberlain</a:t>
                      </a:r>
                    </a:p>
                  </a:txBody>
                  <a:tcPr marL="31572" marR="31572" marT="0" marB="0"/>
                </a:tc>
                <a:tc>
                  <a:txBody>
                    <a:bodyPr/>
                    <a:lstStyle/>
                    <a:p>
                      <a:pPr>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Conservative Prime Minister from May 1937 to May 1940. He pursued a policy of appeasement with Nazi Germany. He was PM at the outbreak of World War Two. </a:t>
                      </a:r>
                    </a:p>
                  </a:txBody>
                  <a:tcPr marL="31572" marR="31572" marT="0" marB="0"/>
                </a:tc>
                <a:extLst>
                  <a:ext uri="{0D108BD9-81ED-4DB2-BD59-A6C34878D82A}">
                    <a16:rowId xmlns:a16="http://schemas.microsoft.com/office/drawing/2014/main" val="3660336670"/>
                  </a:ext>
                </a:extLst>
              </a:tr>
              <a:tr h="375269">
                <a:tc>
                  <a:txBody>
                    <a:bodyPr/>
                    <a:lstStyle/>
                    <a:p>
                      <a:pPr algn="ctr">
                        <a:lnSpc>
                          <a:spcPct val="107000"/>
                        </a:lnSpc>
                        <a:spcAft>
                          <a:spcPts val="0"/>
                        </a:spcAft>
                      </a:pPr>
                      <a:r>
                        <a:rPr lang="en-GB" sz="650" b="1" dirty="0">
                          <a:effectLst/>
                          <a:latin typeface="+mn-lt"/>
                          <a:ea typeface="Calibri" panose="020F0502020204030204" pitchFamily="34" charset="0"/>
                          <a:cs typeface="Times New Roman" panose="02020603050405020304" pitchFamily="18" charset="0"/>
                        </a:rPr>
                        <a:t>Winston Churchill</a:t>
                      </a:r>
                    </a:p>
                  </a:txBody>
                  <a:tcPr marL="31572" marR="31572" marT="0" marB="0"/>
                </a:tc>
                <a:tc>
                  <a:txBody>
                    <a:bodyPr/>
                    <a:lstStyle/>
                    <a:p>
                      <a:pPr>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He was a Liberal MP in the early 1900s, returning to the Conservative Party and Baldwin’s government in 1924. Prime Minister twice from May 1940 until July 1945, and again in 1951 to 1955. He led Britain from the evacuation of Dunkirk in World War Two, and oversaw victory in Europe, but was defeated in the General Election before the War was over. His second Premiership saw the accession of Elizabeth II to the throne. </a:t>
                      </a:r>
                    </a:p>
                  </a:txBody>
                  <a:tcPr marL="31572" marR="31572" marT="0" marB="0"/>
                </a:tc>
                <a:extLst>
                  <a:ext uri="{0D108BD9-81ED-4DB2-BD59-A6C34878D82A}">
                    <a16:rowId xmlns:a16="http://schemas.microsoft.com/office/drawing/2014/main" val="4216681750"/>
                  </a:ext>
                </a:extLst>
              </a:tr>
              <a:tr h="270633">
                <a:tc>
                  <a:txBody>
                    <a:bodyPr/>
                    <a:lstStyle/>
                    <a:p>
                      <a:pPr algn="ctr">
                        <a:lnSpc>
                          <a:spcPct val="107000"/>
                        </a:lnSpc>
                        <a:spcAft>
                          <a:spcPts val="0"/>
                        </a:spcAft>
                      </a:pPr>
                      <a:r>
                        <a:rPr lang="en-GB" sz="650" b="1" dirty="0">
                          <a:effectLst/>
                          <a:latin typeface="+mn-lt"/>
                          <a:ea typeface="Calibri" panose="020F0502020204030204" pitchFamily="34" charset="0"/>
                          <a:cs typeface="Times New Roman" panose="02020603050405020304" pitchFamily="18" charset="0"/>
                        </a:rPr>
                        <a:t>Clement Atlee</a:t>
                      </a:r>
                    </a:p>
                  </a:txBody>
                  <a:tcPr marL="31572" marR="31572" marT="0" marB="0"/>
                </a:tc>
                <a:tc>
                  <a:txBody>
                    <a:bodyPr/>
                    <a:lstStyle/>
                    <a:p>
                      <a:pPr>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Formed the first majority Labour government in July 1945, and led Britain to the end of World War Two. Oversaw the implementation of the post-war welfare state. His second premiership was short lived from 1950 to 1951, and saw a Labour majority of only 5 seats. </a:t>
                      </a:r>
                    </a:p>
                  </a:txBody>
                  <a:tcPr marL="31572" marR="31572" marT="0" marB="0"/>
                </a:tc>
                <a:extLst>
                  <a:ext uri="{0D108BD9-81ED-4DB2-BD59-A6C34878D82A}">
                    <a16:rowId xmlns:a16="http://schemas.microsoft.com/office/drawing/2014/main" val="4248502005"/>
                  </a:ext>
                </a:extLst>
              </a:tr>
              <a:tr h="247650">
                <a:tc>
                  <a:txBody>
                    <a:bodyPr/>
                    <a:lstStyle/>
                    <a:p>
                      <a:pPr algn="ctr">
                        <a:lnSpc>
                          <a:spcPct val="107000"/>
                        </a:lnSpc>
                        <a:spcAft>
                          <a:spcPts val="0"/>
                        </a:spcAft>
                      </a:pPr>
                      <a:r>
                        <a:rPr lang="en-GB" sz="650" b="1" dirty="0">
                          <a:effectLst/>
                          <a:latin typeface="+mn-lt"/>
                          <a:ea typeface="Calibri" panose="020F0502020204030204" pitchFamily="34" charset="0"/>
                          <a:cs typeface="Times New Roman" panose="02020603050405020304" pitchFamily="18" charset="0"/>
                        </a:rPr>
                        <a:t>R. A. Butler</a:t>
                      </a:r>
                    </a:p>
                  </a:txBody>
                  <a:tcPr marL="31572" marR="31572" marT="0" marB="0"/>
                </a:tc>
                <a:tc>
                  <a:txBody>
                    <a:bodyPr/>
                    <a:lstStyle/>
                    <a:p>
                      <a:pPr>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Held a number of high profile cabinet positions in Conservative governments. His role as Chancellor of the Exchequer from 1951 to 1955 led to the coining of the term ‘Butskellism’ due to the similarity between his policies and those of Labour. </a:t>
                      </a:r>
                    </a:p>
                  </a:txBody>
                  <a:tcPr marL="31572" marR="31572" marT="0" marB="0"/>
                </a:tc>
                <a:extLst>
                  <a:ext uri="{0D108BD9-81ED-4DB2-BD59-A6C34878D82A}">
                    <a16:rowId xmlns:a16="http://schemas.microsoft.com/office/drawing/2014/main" val="822271070"/>
                  </a:ext>
                </a:extLst>
              </a:tr>
              <a:tr h="161925">
                <a:tc>
                  <a:txBody>
                    <a:bodyPr/>
                    <a:lstStyle/>
                    <a:p>
                      <a:pPr algn="ctr">
                        <a:lnSpc>
                          <a:spcPct val="107000"/>
                        </a:lnSpc>
                        <a:spcAft>
                          <a:spcPts val="0"/>
                        </a:spcAft>
                      </a:pPr>
                      <a:r>
                        <a:rPr lang="en-GB" sz="650" b="1" dirty="0">
                          <a:effectLst/>
                          <a:latin typeface="+mn-lt"/>
                          <a:ea typeface="Calibri" panose="020F0502020204030204" pitchFamily="34" charset="0"/>
                          <a:cs typeface="Times New Roman" panose="02020603050405020304" pitchFamily="18" charset="0"/>
                        </a:rPr>
                        <a:t>Hugh Gaitskell</a:t>
                      </a:r>
                    </a:p>
                  </a:txBody>
                  <a:tcPr marL="31572" marR="31572" marT="0" marB="0"/>
                </a:tc>
                <a:tc>
                  <a:txBody>
                    <a:bodyPr/>
                    <a:lstStyle/>
                    <a:p>
                      <a:pPr>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Labour Party leader from 1955-1963. </a:t>
                      </a:r>
                    </a:p>
                  </a:txBody>
                  <a:tcPr marL="31572" marR="31572" marT="0" marB="0"/>
                </a:tc>
                <a:extLst>
                  <a:ext uri="{0D108BD9-81ED-4DB2-BD59-A6C34878D82A}">
                    <a16:rowId xmlns:a16="http://schemas.microsoft.com/office/drawing/2014/main" val="2562295194"/>
                  </a:ext>
                </a:extLst>
              </a:tr>
              <a:tr h="152400">
                <a:tc>
                  <a:txBody>
                    <a:bodyPr/>
                    <a:lstStyle/>
                    <a:p>
                      <a:pPr algn="ctr">
                        <a:lnSpc>
                          <a:spcPct val="107000"/>
                        </a:lnSpc>
                        <a:spcAft>
                          <a:spcPts val="0"/>
                        </a:spcAft>
                      </a:pPr>
                      <a:r>
                        <a:rPr lang="en-GB" sz="650" b="1" dirty="0">
                          <a:effectLst/>
                          <a:latin typeface="+mn-lt"/>
                          <a:ea typeface="Calibri" panose="020F0502020204030204" pitchFamily="34" charset="0"/>
                          <a:cs typeface="Times New Roman" panose="02020603050405020304" pitchFamily="18" charset="0"/>
                        </a:rPr>
                        <a:t>Anthony Eden</a:t>
                      </a:r>
                    </a:p>
                  </a:txBody>
                  <a:tcPr marL="31572" marR="31572" marT="0" marB="0"/>
                </a:tc>
                <a:tc>
                  <a:txBody>
                    <a:bodyPr/>
                    <a:lstStyle/>
                    <a:p>
                      <a:pPr>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Conservative Prime Minister 1955 to 1957. He resigned two months after the end of the Suez Crisis, as it was felt he had misled parliament. </a:t>
                      </a:r>
                    </a:p>
                  </a:txBody>
                  <a:tcPr marL="31572" marR="31572" marT="0" marB="0"/>
                </a:tc>
                <a:extLst>
                  <a:ext uri="{0D108BD9-81ED-4DB2-BD59-A6C34878D82A}">
                    <a16:rowId xmlns:a16="http://schemas.microsoft.com/office/drawing/2014/main" val="3835193066"/>
                  </a:ext>
                </a:extLst>
              </a:tr>
              <a:tr h="152400">
                <a:tc>
                  <a:txBody>
                    <a:bodyPr/>
                    <a:lstStyle/>
                    <a:p>
                      <a:pPr algn="ctr">
                        <a:lnSpc>
                          <a:spcPct val="107000"/>
                        </a:lnSpc>
                        <a:spcAft>
                          <a:spcPts val="0"/>
                        </a:spcAft>
                      </a:pPr>
                      <a:r>
                        <a:rPr lang="en-GB" sz="650" b="1" dirty="0">
                          <a:effectLst/>
                          <a:latin typeface="+mn-lt"/>
                          <a:ea typeface="Calibri" panose="020F0502020204030204" pitchFamily="34" charset="0"/>
                          <a:cs typeface="Times New Roman" panose="02020603050405020304" pitchFamily="18" charset="0"/>
                        </a:rPr>
                        <a:t>Harold Macmillan</a:t>
                      </a:r>
                    </a:p>
                  </a:txBody>
                  <a:tcPr marL="31572" marR="31572" marT="0" marB="0"/>
                </a:tc>
                <a:tc>
                  <a:txBody>
                    <a:bodyPr/>
                    <a:lstStyle/>
                    <a:p>
                      <a:pPr>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Conservative Prime Minster 1957 to 1963. The age of deference was in decline throughout this period. </a:t>
                      </a:r>
                    </a:p>
                  </a:txBody>
                  <a:tcPr marL="31572" marR="31572" marT="0" marB="0"/>
                </a:tc>
                <a:extLst>
                  <a:ext uri="{0D108BD9-81ED-4DB2-BD59-A6C34878D82A}">
                    <a16:rowId xmlns:a16="http://schemas.microsoft.com/office/drawing/2014/main" val="650840462"/>
                  </a:ext>
                </a:extLst>
              </a:tr>
              <a:tr h="266700">
                <a:tc>
                  <a:txBody>
                    <a:bodyPr/>
                    <a:lstStyle/>
                    <a:p>
                      <a:pPr algn="ctr">
                        <a:lnSpc>
                          <a:spcPct val="107000"/>
                        </a:lnSpc>
                        <a:spcAft>
                          <a:spcPts val="0"/>
                        </a:spcAft>
                      </a:pPr>
                      <a:r>
                        <a:rPr lang="en-GB" sz="650" b="1" dirty="0">
                          <a:effectLst/>
                          <a:latin typeface="+mn-lt"/>
                          <a:ea typeface="Calibri" panose="020F0502020204030204" pitchFamily="34" charset="0"/>
                          <a:cs typeface="Times New Roman" panose="02020603050405020304" pitchFamily="18" charset="0"/>
                        </a:rPr>
                        <a:t>Alec Douglas-Home</a:t>
                      </a:r>
                    </a:p>
                  </a:txBody>
                  <a:tcPr marL="31572" marR="31572" marT="0" marB="0"/>
                </a:tc>
                <a:tc>
                  <a:txBody>
                    <a:bodyPr/>
                    <a:lstStyle/>
                    <a:p>
                      <a:pPr>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Conservative Prime Minister 1963 to 1964, his image led to defeat of the Conservative Party in the next election. Though he was known to be an astute politician, he was also a member of the House of Lords and was ridiculed for his aristocratic manner. </a:t>
                      </a:r>
                    </a:p>
                  </a:txBody>
                  <a:tcPr marL="31572" marR="31572" marT="0" marB="0"/>
                </a:tc>
                <a:extLst>
                  <a:ext uri="{0D108BD9-81ED-4DB2-BD59-A6C34878D82A}">
                    <a16:rowId xmlns:a16="http://schemas.microsoft.com/office/drawing/2014/main" val="824168658"/>
                  </a:ext>
                </a:extLst>
              </a:tr>
              <a:tr h="265036">
                <a:tc>
                  <a:txBody>
                    <a:bodyPr/>
                    <a:lstStyle/>
                    <a:p>
                      <a:pPr algn="ctr">
                        <a:lnSpc>
                          <a:spcPct val="107000"/>
                        </a:lnSpc>
                        <a:spcAft>
                          <a:spcPts val="0"/>
                        </a:spcAft>
                      </a:pPr>
                      <a:r>
                        <a:rPr lang="en-GB" sz="650" b="1" dirty="0">
                          <a:effectLst/>
                          <a:latin typeface="+mn-lt"/>
                          <a:ea typeface="Calibri" panose="020F0502020204030204" pitchFamily="34" charset="0"/>
                          <a:cs typeface="Times New Roman" panose="02020603050405020304" pitchFamily="18" charset="0"/>
                        </a:rPr>
                        <a:t>Harold Wilson</a:t>
                      </a:r>
                    </a:p>
                  </a:txBody>
                  <a:tcPr marL="31572" marR="31572" marT="0" marB="0"/>
                </a:tc>
                <a:tc>
                  <a:txBody>
                    <a:bodyPr/>
                    <a:lstStyle/>
                    <a:p>
                      <a:pPr>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Labour Prime Minister from October 1964 to June 1970, and again from March 1976 to April 1976. His Premiership saw the period of the most liberalising laws being passed, such as the abolition of the death penalty, the decriminalisation of homosexuality and the legalisation of abortion. </a:t>
                      </a:r>
                    </a:p>
                  </a:txBody>
                  <a:tcPr marL="31572" marR="31572" marT="0" marB="0"/>
                </a:tc>
                <a:extLst>
                  <a:ext uri="{0D108BD9-81ED-4DB2-BD59-A6C34878D82A}">
                    <a16:rowId xmlns:a16="http://schemas.microsoft.com/office/drawing/2014/main" val="3003493457"/>
                  </a:ext>
                </a:extLst>
              </a:tr>
              <a:tr h="152400">
                <a:tc>
                  <a:txBody>
                    <a:bodyPr/>
                    <a:lstStyle/>
                    <a:p>
                      <a:pPr algn="ctr">
                        <a:lnSpc>
                          <a:spcPct val="107000"/>
                        </a:lnSpc>
                        <a:spcAft>
                          <a:spcPts val="0"/>
                        </a:spcAft>
                      </a:pPr>
                      <a:r>
                        <a:rPr lang="en-GB" sz="650" b="1" dirty="0">
                          <a:effectLst/>
                          <a:latin typeface="+mn-lt"/>
                          <a:ea typeface="Calibri" panose="020F0502020204030204" pitchFamily="34" charset="0"/>
                          <a:cs typeface="Times New Roman" panose="02020603050405020304" pitchFamily="18" charset="0"/>
                        </a:rPr>
                        <a:t>Edward Heath</a:t>
                      </a:r>
                    </a:p>
                  </a:txBody>
                  <a:tcPr marL="31572" marR="31572" marT="0" marB="0"/>
                </a:tc>
                <a:tc>
                  <a:txBody>
                    <a:bodyPr/>
                    <a:lstStyle/>
                    <a:p>
                      <a:pPr>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Conservative Prime Minister 1970 to 1974, he was the leader of the Conservative Party from 1965 to 1975. Oversaw the economic and industrial crisis of the three day week. </a:t>
                      </a:r>
                    </a:p>
                  </a:txBody>
                  <a:tcPr marL="31572" marR="31572" marT="0" marB="0"/>
                </a:tc>
                <a:extLst>
                  <a:ext uri="{0D108BD9-81ED-4DB2-BD59-A6C34878D82A}">
                    <a16:rowId xmlns:a16="http://schemas.microsoft.com/office/drawing/2014/main" val="3546199611"/>
                  </a:ext>
                </a:extLst>
              </a:tr>
              <a:tr h="138620">
                <a:tc>
                  <a:txBody>
                    <a:bodyPr/>
                    <a:lstStyle/>
                    <a:p>
                      <a:pPr algn="ctr">
                        <a:lnSpc>
                          <a:spcPct val="107000"/>
                        </a:lnSpc>
                        <a:spcAft>
                          <a:spcPts val="0"/>
                        </a:spcAft>
                      </a:pPr>
                      <a:r>
                        <a:rPr lang="en-GB" sz="650" b="1" dirty="0">
                          <a:effectLst/>
                          <a:latin typeface="+mn-lt"/>
                          <a:ea typeface="Calibri" panose="020F0502020204030204" pitchFamily="34" charset="0"/>
                          <a:cs typeface="Times New Roman" panose="02020603050405020304" pitchFamily="18" charset="0"/>
                        </a:rPr>
                        <a:t>James Callaghan</a:t>
                      </a:r>
                    </a:p>
                  </a:txBody>
                  <a:tcPr marL="31572" marR="31572" marT="0" marB="0"/>
                </a:tc>
                <a:tc>
                  <a:txBody>
                    <a:bodyPr/>
                    <a:lstStyle/>
                    <a:p>
                      <a:pPr>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Labour Prime Minister from 1976 to 1979. Growing industrial unrest led to the Winter of Discontent during his Premiership. </a:t>
                      </a:r>
                    </a:p>
                  </a:txBody>
                  <a:tcPr marL="31572" marR="31572" marT="0" marB="0"/>
                </a:tc>
                <a:extLst>
                  <a:ext uri="{0D108BD9-81ED-4DB2-BD59-A6C34878D82A}">
                    <a16:rowId xmlns:a16="http://schemas.microsoft.com/office/drawing/2014/main" val="2583075642"/>
                  </a:ext>
                </a:extLst>
              </a:tr>
            </a:tbl>
          </a:graphicData>
        </a:graphic>
      </p:graphicFrame>
      <p:graphicFrame>
        <p:nvGraphicFramePr>
          <p:cNvPr id="11" name="Content Placeholder 3"/>
          <p:cNvGraphicFramePr>
            <a:graphicFrameLocks/>
          </p:cNvGraphicFramePr>
          <p:nvPr>
            <p:extLst/>
          </p:nvPr>
        </p:nvGraphicFramePr>
        <p:xfrm>
          <a:off x="0" y="4241345"/>
          <a:ext cx="5594684" cy="1928763"/>
        </p:xfrm>
        <a:graphic>
          <a:graphicData uri="http://schemas.openxmlformats.org/drawingml/2006/table">
            <a:tbl>
              <a:tblPr firstRow="1" firstCol="1" bandRow="1">
                <a:tableStyleId>{69CF1AB2-1976-4502-BF36-3FF5EA218861}</a:tableStyleId>
              </a:tblPr>
              <a:tblGrid>
                <a:gridCol w="452846">
                  <a:extLst>
                    <a:ext uri="{9D8B030D-6E8A-4147-A177-3AD203B41FA5}">
                      <a16:colId xmlns:a16="http://schemas.microsoft.com/office/drawing/2014/main" val="3635809876"/>
                    </a:ext>
                  </a:extLst>
                </a:gridCol>
                <a:gridCol w="5141838">
                  <a:extLst>
                    <a:ext uri="{9D8B030D-6E8A-4147-A177-3AD203B41FA5}">
                      <a16:colId xmlns:a16="http://schemas.microsoft.com/office/drawing/2014/main" val="3172828287"/>
                    </a:ext>
                  </a:extLst>
                </a:gridCol>
              </a:tblGrid>
              <a:tr h="218107">
                <a:tc>
                  <a:txBody>
                    <a:bodyPr/>
                    <a:lstStyle/>
                    <a:p>
                      <a:pPr>
                        <a:lnSpc>
                          <a:spcPct val="107000"/>
                        </a:lnSpc>
                        <a:spcAft>
                          <a:spcPts val="0"/>
                        </a:spcAft>
                      </a:pPr>
                      <a:r>
                        <a:rPr lang="en-GB" sz="700" dirty="0">
                          <a:effectLst/>
                          <a:latin typeface="+mn-lt"/>
                        </a:rPr>
                        <a:t>Political parties</a:t>
                      </a:r>
                      <a:endParaRPr lang="en-GB" sz="700" dirty="0">
                        <a:effectLst/>
                        <a:latin typeface="+mn-lt"/>
                        <a:ea typeface="Calibri" panose="020F0502020204030204" pitchFamily="34" charset="0"/>
                        <a:cs typeface="Times New Roman" panose="02020603050405020304" pitchFamily="18" charset="0"/>
                      </a:endParaRPr>
                    </a:p>
                  </a:txBody>
                  <a:tcPr marL="67778" marR="67778" marT="0" marB="0"/>
                </a:tc>
                <a:tc>
                  <a:txBody>
                    <a:bodyPr/>
                    <a:lstStyle/>
                    <a:p>
                      <a:pPr>
                        <a:lnSpc>
                          <a:spcPct val="107000"/>
                        </a:lnSpc>
                        <a:spcAft>
                          <a:spcPts val="0"/>
                        </a:spcAft>
                      </a:pPr>
                      <a:r>
                        <a:rPr lang="en-GB" sz="700" dirty="0">
                          <a:effectLst/>
                          <a:latin typeface="+mn-lt"/>
                        </a:rPr>
                        <a:t>Explanation of where the parties were in 1918, how they evolved in this time period, and their core beliefs. </a:t>
                      </a:r>
                      <a:endParaRPr lang="en-GB" sz="700" dirty="0">
                        <a:effectLst/>
                        <a:latin typeface="+mn-lt"/>
                        <a:ea typeface="Calibri" panose="020F0502020204030204" pitchFamily="34" charset="0"/>
                        <a:cs typeface="Times New Roman" panose="02020603050405020304" pitchFamily="18" charset="0"/>
                      </a:endParaRPr>
                    </a:p>
                  </a:txBody>
                  <a:tcPr marL="67778" marR="67778" marT="0" marB="0"/>
                </a:tc>
                <a:extLst>
                  <a:ext uri="{0D108BD9-81ED-4DB2-BD59-A6C34878D82A}">
                    <a16:rowId xmlns:a16="http://schemas.microsoft.com/office/drawing/2014/main" val="1588225308"/>
                  </a:ext>
                </a:extLst>
              </a:tr>
              <a:tr h="309367">
                <a:tc>
                  <a:txBody>
                    <a:bodyPr/>
                    <a:lstStyle/>
                    <a:p>
                      <a:pPr>
                        <a:lnSpc>
                          <a:spcPct val="107000"/>
                        </a:lnSpc>
                        <a:spcAft>
                          <a:spcPts val="0"/>
                        </a:spcAft>
                      </a:pPr>
                      <a:r>
                        <a:rPr lang="en-GB" sz="650" b="1" dirty="0">
                          <a:effectLst/>
                          <a:latin typeface="+mn-lt"/>
                        </a:rPr>
                        <a:t>Labour</a:t>
                      </a:r>
                    </a:p>
                    <a:p>
                      <a:pPr>
                        <a:lnSpc>
                          <a:spcPct val="107000"/>
                        </a:lnSpc>
                        <a:spcAft>
                          <a:spcPts val="0"/>
                        </a:spcAft>
                      </a:pPr>
                      <a:r>
                        <a:rPr lang="en-GB" sz="650" b="1" dirty="0">
                          <a:effectLst/>
                          <a:latin typeface="+mn-lt"/>
                        </a:rPr>
                        <a:t> </a:t>
                      </a:r>
                    </a:p>
                    <a:p>
                      <a:pPr>
                        <a:lnSpc>
                          <a:spcPct val="107000"/>
                        </a:lnSpc>
                        <a:spcAft>
                          <a:spcPts val="0"/>
                        </a:spcAft>
                      </a:pPr>
                      <a:r>
                        <a:rPr lang="en-GB" sz="650" b="1" dirty="0">
                          <a:effectLst/>
                          <a:latin typeface="+mn-lt"/>
                        </a:rPr>
                        <a:t> </a:t>
                      </a:r>
                      <a:endParaRPr lang="en-GB" sz="650" b="1" dirty="0">
                        <a:effectLst/>
                        <a:latin typeface="+mn-lt"/>
                        <a:ea typeface="Calibri" panose="020F0502020204030204" pitchFamily="34" charset="0"/>
                        <a:cs typeface="Times New Roman" panose="02020603050405020304" pitchFamily="18" charset="0"/>
                      </a:endParaRPr>
                    </a:p>
                  </a:txBody>
                  <a:tcPr marL="67778" marR="67778" marT="0" marB="0" vert="vert270"/>
                </a:tc>
                <a:tc>
                  <a:txBody>
                    <a:bodyPr/>
                    <a:lstStyle/>
                    <a:p>
                      <a:pPr>
                        <a:lnSpc>
                          <a:spcPct val="107000"/>
                        </a:lnSpc>
                        <a:spcAft>
                          <a:spcPts val="0"/>
                        </a:spcAft>
                      </a:pPr>
                      <a:r>
                        <a:rPr lang="en-GB" sz="650" b="0" dirty="0">
                          <a:effectLst/>
                          <a:latin typeface="+mn-lt"/>
                          <a:ea typeface="Calibri" panose="020F0502020204030204" pitchFamily="34" charset="0"/>
                          <a:cs typeface="Times New Roman" panose="02020603050405020304" pitchFamily="18" charset="0"/>
                        </a:rPr>
                        <a:t>The Party evolved from the Labour Representation Committee of the Trade Union Congress (TUC), set up by the TUC in 1900 as an organising body. The Party had close ties to the unions, and early aims were to advance the pay and conditions of working men. Through union-backed MPs in parliament. More working class MPs were elected once MPs received wages, after 1911. </a:t>
                      </a:r>
                    </a:p>
                  </a:txBody>
                  <a:tcPr marL="67778" marR="67778" marT="0" marB="0"/>
                </a:tc>
                <a:extLst>
                  <a:ext uri="{0D108BD9-81ED-4DB2-BD59-A6C34878D82A}">
                    <a16:rowId xmlns:a16="http://schemas.microsoft.com/office/drawing/2014/main" val="1549268253"/>
                  </a:ext>
                </a:extLst>
              </a:tr>
              <a:tr h="239961">
                <a:tc>
                  <a:txBody>
                    <a:bodyPr/>
                    <a:lstStyle/>
                    <a:p>
                      <a:pPr>
                        <a:lnSpc>
                          <a:spcPct val="107000"/>
                        </a:lnSpc>
                        <a:spcAft>
                          <a:spcPts val="0"/>
                        </a:spcAft>
                      </a:pPr>
                      <a:r>
                        <a:rPr lang="en-GB" sz="650" b="1" dirty="0">
                          <a:effectLst/>
                          <a:latin typeface="+mn-lt"/>
                        </a:rPr>
                        <a:t>Liberal</a:t>
                      </a:r>
                    </a:p>
                    <a:p>
                      <a:pPr>
                        <a:lnSpc>
                          <a:spcPct val="107000"/>
                        </a:lnSpc>
                        <a:spcAft>
                          <a:spcPts val="0"/>
                        </a:spcAft>
                      </a:pPr>
                      <a:r>
                        <a:rPr lang="en-GB" sz="650" b="1" dirty="0">
                          <a:effectLst/>
                          <a:latin typeface="+mn-lt"/>
                        </a:rPr>
                        <a:t> </a:t>
                      </a:r>
                    </a:p>
                    <a:p>
                      <a:pPr>
                        <a:lnSpc>
                          <a:spcPct val="107000"/>
                        </a:lnSpc>
                        <a:spcAft>
                          <a:spcPts val="0"/>
                        </a:spcAft>
                      </a:pPr>
                      <a:r>
                        <a:rPr lang="en-GB" sz="650" b="1" dirty="0">
                          <a:effectLst/>
                          <a:latin typeface="+mn-lt"/>
                        </a:rPr>
                        <a:t> </a:t>
                      </a:r>
                      <a:endParaRPr lang="en-GB" sz="650" b="1" dirty="0">
                        <a:effectLst/>
                        <a:latin typeface="+mn-lt"/>
                        <a:ea typeface="Calibri" panose="020F0502020204030204" pitchFamily="34" charset="0"/>
                        <a:cs typeface="Times New Roman" panose="02020603050405020304" pitchFamily="18" charset="0"/>
                      </a:endParaRPr>
                    </a:p>
                  </a:txBody>
                  <a:tcPr marL="67778" marR="67778" marT="0" marB="0" vert="vert270"/>
                </a:tc>
                <a:tc>
                  <a:txBody>
                    <a:bodyPr/>
                    <a:lstStyle/>
                    <a:p>
                      <a:pPr>
                        <a:lnSpc>
                          <a:spcPct val="107000"/>
                        </a:lnSpc>
                        <a:spcAft>
                          <a:spcPts val="0"/>
                        </a:spcAft>
                      </a:pPr>
                      <a:r>
                        <a:rPr lang="en-GB" sz="650" b="0" dirty="0">
                          <a:effectLst/>
                          <a:latin typeface="+mn-lt"/>
                          <a:ea typeface="Calibri" panose="020F0502020204030204" pitchFamily="34" charset="0"/>
                          <a:cs typeface="Times New Roman" panose="02020603050405020304" pitchFamily="18" charset="0"/>
                        </a:rPr>
                        <a:t>By 1918, the Liberals had been in power since 1906, however by 1922 the Liberals would never again form a government in the twentieth century. By 1918, Lloyd George had split the Liberal Party, so they ran in the 1918 election as a Liberal-Conservative coalition, and the Liberal Party. </a:t>
                      </a:r>
                    </a:p>
                  </a:txBody>
                  <a:tcPr marL="67778" marR="67778" marT="0" marB="0"/>
                </a:tc>
                <a:extLst>
                  <a:ext uri="{0D108BD9-81ED-4DB2-BD59-A6C34878D82A}">
                    <a16:rowId xmlns:a16="http://schemas.microsoft.com/office/drawing/2014/main" val="637248625"/>
                  </a:ext>
                </a:extLst>
              </a:tr>
              <a:tr h="348342">
                <a:tc>
                  <a:txBody>
                    <a:bodyPr/>
                    <a:lstStyle/>
                    <a:p>
                      <a:pPr>
                        <a:lnSpc>
                          <a:spcPct val="107000"/>
                        </a:lnSpc>
                        <a:spcAft>
                          <a:spcPts val="0"/>
                        </a:spcAft>
                      </a:pPr>
                      <a:r>
                        <a:rPr lang="en-GB" sz="650" b="1" dirty="0" err="1">
                          <a:effectLst/>
                          <a:latin typeface="+mn-lt"/>
                        </a:rPr>
                        <a:t>Conser</a:t>
                      </a:r>
                      <a:r>
                        <a:rPr lang="en-GB" sz="650" b="1" dirty="0">
                          <a:effectLst/>
                          <a:latin typeface="+mn-lt"/>
                        </a:rPr>
                        <a:t>-</a:t>
                      </a:r>
                    </a:p>
                    <a:p>
                      <a:pPr>
                        <a:lnSpc>
                          <a:spcPct val="107000"/>
                        </a:lnSpc>
                        <a:spcAft>
                          <a:spcPts val="0"/>
                        </a:spcAft>
                      </a:pPr>
                      <a:r>
                        <a:rPr lang="en-GB" sz="650" b="1" dirty="0" err="1">
                          <a:effectLst/>
                          <a:latin typeface="+mn-lt"/>
                        </a:rPr>
                        <a:t>vative</a:t>
                      </a:r>
                      <a:endParaRPr lang="en-GB" sz="650" b="1" dirty="0">
                        <a:effectLst/>
                        <a:latin typeface="+mn-lt"/>
                      </a:endParaRPr>
                    </a:p>
                    <a:p>
                      <a:pPr>
                        <a:lnSpc>
                          <a:spcPct val="107000"/>
                        </a:lnSpc>
                        <a:spcAft>
                          <a:spcPts val="0"/>
                        </a:spcAft>
                      </a:pPr>
                      <a:r>
                        <a:rPr lang="en-GB" sz="650" b="1" dirty="0">
                          <a:effectLst/>
                          <a:latin typeface="+mn-lt"/>
                        </a:rPr>
                        <a:t> </a:t>
                      </a:r>
                    </a:p>
                    <a:p>
                      <a:pPr>
                        <a:lnSpc>
                          <a:spcPct val="107000"/>
                        </a:lnSpc>
                        <a:spcAft>
                          <a:spcPts val="0"/>
                        </a:spcAft>
                      </a:pPr>
                      <a:r>
                        <a:rPr lang="en-GB" sz="650" b="1" dirty="0">
                          <a:effectLst/>
                          <a:latin typeface="+mn-lt"/>
                        </a:rPr>
                        <a:t> </a:t>
                      </a:r>
                      <a:endParaRPr lang="en-GB" sz="650" b="1" dirty="0">
                        <a:effectLst/>
                        <a:latin typeface="+mn-lt"/>
                        <a:ea typeface="Calibri" panose="020F0502020204030204" pitchFamily="34" charset="0"/>
                        <a:cs typeface="Times New Roman" panose="02020603050405020304" pitchFamily="18" charset="0"/>
                      </a:endParaRPr>
                    </a:p>
                  </a:txBody>
                  <a:tcPr marL="67778" marR="67778" marT="0" marB="0" vert="vert270"/>
                </a:tc>
                <a:tc>
                  <a:txBody>
                    <a:bodyPr/>
                    <a:lstStyle/>
                    <a:p>
                      <a:pPr>
                        <a:lnSpc>
                          <a:spcPct val="107000"/>
                        </a:lnSpc>
                        <a:spcAft>
                          <a:spcPts val="0"/>
                        </a:spcAft>
                      </a:pPr>
                      <a:r>
                        <a:rPr lang="en-GB" sz="650" b="0" dirty="0">
                          <a:effectLst/>
                          <a:latin typeface="+mn-lt"/>
                          <a:ea typeface="Calibri" panose="020F0502020204030204" pitchFamily="34" charset="0"/>
                          <a:cs typeface="Times New Roman" panose="02020603050405020304" pitchFamily="18" charset="0"/>
                        </a:rPr>
                        <a:t>In the 1800s the party was associated with landed gentry, but by the end of World War One, they presented themselves as the Party of the middle-classes, and the working-class who wished to ‘better’ themselves, due to electoral reform. Between 1915 and 1918 they formed part of the wartime coalition. Property owning women, newly enfranchised in 1918 often supported the Conservatives. </a:t>
                      </a:r>
                    </a:p>
                  </a:txBody>
                  <a:tcPr marL="67778" marR="67778" marT="0" marB="0"/>
                </a:tc>
                <a:extLst>
                  <a:ext uri="{0D108BD9-81ED-4DB2-BD59-A6C34878D82A}">
                    <a16:rowId xmlns:a16="http://schemas.microsoft.com/office/drawing/2014/main" val="606193488"/>
                  </a:ext>
                </a:extLst>
              </a:tr>
              <a:tr h="278675">
                <a:tc>
                  <a:txBody>
                    <a:bodyPr/>
                    <a:lstStyle/>
                    <a:p>
                      <a:pPr>
                        <a:lnSpc>
                          <a:spcPct val="107000"/>
                        </a:lnSpc>
                        <a:spcAft>
                          <a:spcPts val="0"/>
                        </a:spcAft>
                      </a:pPr>
                      <a:r>
                        <a:rPr lang="en-GB" sz="650" b="1" dirty="0">
                          <a:effectLst/>
                          <a:latin typeface="+mn-lt"/>
                        </a:rPr>
                        <a:t>Comm-</a:t>
                      </a:r>
                    </a:p>
                    <a:p>
                      <a:pPr>
                        <a:lnSpc>
                          <a:spcPct val="107000"/>
                        </a:lnSpc>
                        <a:spcAft>
                          <a:spcPts val="0"/>
                        </a:spcAft>
                      </a:pPr>
                      <a:r>
                        <a:rPr lang="en-GB" sz="650" b="1" dirty="0" err="1">
                          <a:effectLst/>
                          <a:latin typeface="+mn-lt"/>
                        </a:rPr>
                        <a:t>unist</a:t>
                      </a:r>
                      <a:endParaRPr lang="en-GB" sz="650" b="1" dirty="0">
                        <a:effectLst/>
                        <a:latin typeface="+mn-lt"/>
                      </a:endParaRPr>
                    </a:p>
                    <a:p>
                      <a:pPr>
                        <a:lnSpc>
                          <a:spcPct val="107000"/>
                        </a:lnSpc>
                        <a:spcAft>
                          <a:spcPts val="0"/>
                        </a:spcAft>
                      </a:pPr>
                      <a:r>
                        <a:rPr lang="en-GB" sz="650" b="1" dirty="0">
                          <a:effectLst/>
                          <a:latin typeface="+mn-lt"/>
                        </a:rPr>
                        <a:t> </a:t>
                      </a:r>
                    </a:p>
                    <a:p>
                      <a:pPr>
                        <a:lnSpc>
                          <a:spcPct val="107000"/>
                        </a:lnSpc>
                        <a:spcAft>
                          <a:spcPts val="0"/>
                        </a:spcAft>
                      </a:pPr>
                      <a:r>
                        <a:rPr lang="en-GB" sz="650" b="1" dirty="0">
                          <a:effectLst/>
                          <a:latin typeface="+mn-lt"/>
                        </a:rPr>
                        <a:t> </a:t>
                      </a:r>
                      <a:endParaRPr lang="en-GB" sz="650" b="1" dirty="0">
                        <a:effectLst/>
                        <a:latin typeface="+mn-lt"/>
                        <a:ea typeface="Calibri" panose="020F0502020204030204" pitchFamily="34" charset="0"/>
                        <a:cs typeface="Times New Roman" panose="02020603050405020304" pitchFamily="18" charset="0"/>
                      </a:endParaRPr>
                    </a:p>
                  </a:txBody>
                  <a:tcPr marL="67778" marR="67778" marT="0" marB="0" vert="vert270"/>
                </a:tc>
                <a:tc>
                  <a:txBody>
                    <a:bodyPr/>
                    <a:lstStyle/>
                    <a:p>
                      <a:pPr>
                        <a:lnSpc>
                          <a:spcPct val="107000"/>
                        </a:lnSpc>
                        <a:spcAft>
                          <a:spcPts val="0"/>
                        </a:spcAft>
                      </a:pPr>
                      <a:r>
                        <a:rPr lang="en-GB" sz="650" b="0" dirty="0">
                          <a:effectLst/>
                          <a:latin typeface="+mn-lt"/>
                          <a:ea typeface="Calibri" panose="020F0502020204030204" pitchFamily="34" charset="0"/>
                          <a:cs typeface="Times New Roman" panose="02020603050405020304" pitchFamily="18" charset="0"/>
                        </a:rPr>
                        <a:t>Throughout this time period, Britain was never close to electing an extreme government. The Party was founded in 1920, and did cause concern due to the Bolshevik Revolution which had taken place in Russia in 1917. </a:t>
                      </a:r>
                    </a:p>
                  </a:txBody>
                  <a:tcPr marL="67778" marR="67778" marT="0" marB="0"/>
                </a:tc>
                <a:extLst>
                  <a:ext uri="{0D108BD9-81ED-4DB2-BD59-A6C34878D82A}">
                    <a16:rowId xmlns:a16="http://schemas.microsoft.com/office/drawing/2014/main" val="3641332956"/>
                  </a:ext>
                </a:extLst>
              </a:tr>
              <a:tr h="487421">
                <a:tc>
                  <a:txBody>
                    <a:bodyPr/>
                    <a:lstStyle/>
                    <a:p>
                      <a:pPr>
                        <a:lnSpc>
                          <a:spcPct val="107000"/>
                        </a:lnSpc>
                        <a:spcAft>
                          <a:spcPts val="0"/>
                        </a:spcAft>
                      </a:pPr>
                      <a:r>
                        <a:rPr lang="en-GB" sz="650" b="1" dirty="0">
                          <a:effectLst/>
                          <a:latin typeface="+mn-lt"/>
                          <a:ea typeface="Calibri" panose="020F0502020204030204" pitchFamily="34" charset="0"/>
                          <a:cs typeface="Times New Roman" panose="02020603050405020304" pitchFamily="18" charset="0"/>
                        </a:rPr>
                        <a:t>The New Party</a:t>
                      </a:r>
                    </a:p>
                  </a:txBody>
                  <a:tcPr marL="67778" marR="67778" marT="0" marB="0" vert="vert270"/>
                </a:tc>
                <a:tc>
                  <a:txBody>
                    <a:bodyPr/>
                    <a:lstStyle/>
                    <a:p>
                      <a:pPr>
                        <a:lnSpc>
                          <a:spcPct val="107000"/>
                        </a:lnSpc>
                        <a:spcAft>
                          <a:spcPts val="0"/>
                        </a:spcAft>
                      </a:pPr>
                      <a:r>
                        <a:rPr lang="en-GB" sz="650" b="0" dirty="0">
                          <a:effectLst/>
                          <a:latin typeface="+mn-lt"/>
                          <a:ea typeface="Calibri" panose="020F0502020204030204" pitchFamily="34" charset="0"/>
                          <a:cs typeface="Times New Roman" panose="02020603050405020304" pitchFamily="18" charset="0"/>
                        </a:rPr>
                        <a:t>The New party was created by the Labour MP, Oswald Mosley in March 1931. They released a manifesto the ‘Mosley Memorandum’ which gained support from the left and right, however this support was withdrawn when Mosley established a violent group of enforcers, the ‘Biff Boys’. In 1932, he united all fascist organisations in Britain with the Party, and created the British Union of Fascists. In 1936, the government banned groups wearing uniforms, and they must have permission for marches and demonstrations. At its height they had 50,000 members, but never posed a threat to the government. </a:t>
                      </a:r>
                    </a:p>
                  </a:txBody>
                  <a:tcPr marL="67778" marR="67778" marT="0" marB="0"/>
                </a:tc>
                <a:extLst>
                  <a:ext uri="{0D108BD9-81ED-4DB2-BD59-A6C34878D82A}">
                    <a16:rowId xmlns:a16="http://schemas.microsoft.com/office/drawing/2014/main" val="666670036"/>
                  </a:ext>
                </a:extLst>
              </a:tr>
            </a:tbl>
          </a:graphicData>
        </a:graphic>
      </p:graphicFrame>
      <p:graphicFrame>
        <p:nvGraphicFramePr>
          <p:cNvPr id="12" name="Table 11">
            <a:extLst>
              <a:ext uri="{FF2B5EF4-FFF2-40B4-BE49-F238E27FC236}">
                <a16:creationId xmlns:a16="http://schemas.microsoft.com/office/drawing/2014/main" id="{77986687-216A-4AD5-87C5-15582B78212E}"/>
              </a:ext>
            </a:extLst>
          </p:cNvPr>
          <p:cNvGraphicFramePr>
            <a:graphicFrameLocks noGrp="1"/>
          </p:cNvGraphicFramePr>
          <p:nvPr>
            <p:extLst/>
          </p:nvPr>
        </p:nvGraphicFramePr>
        <p:xfrm>
          <a:off x="5667375" y="3699543"/>
          <a:ext cx="6524625" cy="3158457"/>
        </p:xfrm>
        <a:graphic>
          <a:graphicData uri="http://schemas.openxmlformats.org/drawingml/2006/table">
            <a:tbl>
              <a:tblPr firstRow="1" firstCol="1" bandRow="1">
                <a:tableStyleId>{C4B1156A-380E-4F78-BDF5-A606A8083BF9}</a:tableStyleId>
              </a:tblPr>
              <a:tblGrid>
                <a:gridCol w="815312">
                  <a:extLst>
                    <a:ext uri="{9D8B030D-6E8A-4147-A177-3AD203B41FA5}">
                      <a16:colId xmlns:a16="http://schemas.microsoft.com/office/drawing/2014/main" val="2705982345"/>
                    </a:ext>
                  </a:extLst>
                </a:gridCol>
                <a:gridCol w="5709313">
                  <a:extLst>
                    <a:ext uri="{9D8B030D-6E8A-4147-A177-3AD203B41FA5}">
                      <a16:colId xmlns:a16="http://schemas.microsoft.com/office/drawing/2014/main" val="2221226521"/>
                    </a:ext>
                  </a:extLst>
                </a:gridCol>
              </a:tblGrid>
              <a:tr h="50328">
                <a:tc>
                  <a:txBody>
                    <a:bodyPr/>
                    <a:lstStyle/>
                    <a:p>
                      <a:pPr algn="ctr">
                        <a:lnSpc>
                          <a:spcPct val="107000"/>
                        </a:lnSpc>
                        <a:spcAft>
                          <a:spcPts val="0"/>
                        </a:spcAft>
                      </a:pPr>
                      <a:r>
                        <a:rPr lang="en-GB" sz="700" b="1" dirty="0">
                          <a:effectLst/>
                          <a:latin typeface="+mn-lt"/>
                        </a:rPr>
                        <a:t>Turning points</a:t>
                      </a:r>
                      <a:endParaRPr lang="en-GB" sz="700" b="1" dirty="0">
                        <a:effectLst/>
                        <a:latin typeface="+mn-lt"/>
                        <a:ea typeface="Calibri" panose="020F0502020204030204" pitchFamily="34" charset="0"/>
                        <a:cs typeface="Times New Roman" panose="02020603050405020304" pitchFamily="18" charset="0"/>
                      </a:endParaRPr>
                    </a:p>
                  </a:txBody>
                  <a:tcPr marL="31572" marR="31572" marT="0" marB="0"/>
                </a:tc>
                <a:tc>
                  <a:txBody>
                    <a:bodyPr/>
                    <a:lstStyle/>
                    <a:p>
                      <a:pPr>
                        <a:lnSpc>
                          <a:spcPct val="107000"/>
                        </a:lnSpc>
                        <a:spcAft>
                          <a:spcPts val="0"/>
                        </a:spcAft>
                      </a:pPr>
                      <a:r>
                        <a:rPr lang="en-GB" sz="700" dirty="0">
                          <a:effectLst/>
                          <a:latin typeface="+mn-lt"/>
                        </a:rPr>
                        <a:t>How the political landscape changed. </a:t>
                      </a:r>
                      <a:endParaRPr lang="en-GB" sz="700" dirty="0">
                        <a:effectLst/>
                        <a:latin typeface="+mn-lt"/>
                        <a:ea typeface="Calibri" panose="020F0502020204030204" pitchFamily="34" charset="0"/>
                        <a:cs typeface="Times New Roman" panose="02020603050405020304" pitchFamily="18" charset="0"/>
                      </a:endParaRPr>
                    </a:p>
                  </a:txBody>
                  <a:tcPr marL="31572" marR="31572" marT="0" marB="0"/>
                </a:tc>
                <a:extLst>
                  <a:ext uri="{0D108BD9-81ED-4DB2-BD59-A6C34878D82A}">
                    <a16:rowId xmlns:a16="http://schemas.microsoft.com/office/drawing/2014/main" val="2986269088"/>
                  </a:ext>
                </a:extLst>
              </a:tr>
              <a:tr h="367061">
                <a:tc>
                  <a:txBody>
                    <a:bodyPr/>
                    <a:lstStyle/>
                    <a:p>
                      <a:pPr algn="ctr">
                        <a:lnSpc>
                          <a:spcPct val="107000"/>
                        </a:lnSpc>
                        <a:spcAft>
                          <a:spcPts val="0"/>
                        </a:spcAft>
                      </a:pPr>
                      <a:r>
                        <a:rPr lang="en-GB" sz="650" b="1" dirty="0">
                          <a:effectLst/>
                          <a:latin typeface="+mn-lt"/>
                        </a:rPr>
                        <a:t>ROPA</a:t>
                      </a:r>
                      <a:endParaRPr lang="en-GB" sz="650" b="1" dirty="0">
                        <a:effectLst/>
                        <a:latin typeface="+mn-lt"/>
                        <a:ea typeface="Calibri" panose="020F0502020204030204" pitchFamily="34" charset="0"/>
                        <a:cs typeface="Times New Roman" panose="02020603050405020304" pitchFamily="18" charset="0"/>
                      </a:endParaRPr>
                    </a:p>
                  </a:txBody>
                  <a:tcPr marL="31572" marR="31572" marT="0" marB="0"/>
                </a:tc>
                <a:tc>
                  <a:txBody>
                    <a:bodyPr/>
                    <a:lstStyle/>
                    <a:p>
                      <a:pPr>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The British electorate tripled from 7.7 to 21.4 million people due to the 1918 Representation of the People Act. It gave nearly all men over 21 the vote, and women over the age of 30, if they owned property or were a member of a local government register, or married to a man who was. The Representation of the People Act, 1928 gave women the vote on the same terms as men (most people over 21). The final extension came in 1969, with everyone over 18 enfranchised. </a:t>
                      </a:r>
                    </a:p>
                  </a:txBody>
                  <a:tcPr marL="31572" marR="31572" marT="0" marB="0"/>
                </a:tc>
                <a:extLst>
                  <a:ext uri="{0D108BD9-81ED-4DB2-BD59-A6C34878D82A}">
                    <a16:rowId xmlns:a16="http://schemas.microsoft.com/office/drawing/2014/main" val="3369605379"/>
                  </a:ext>
                </a:extLst>
              </a:tr>
              <a:tr h="339634">
                <a:tc>
                  <a:txBody>
                    <a:bodyPr/>
                    <a:lstStyle/>
                    <a:p>
                      <a:pPr algn="ctr">
                        <a:lnSpc>
                          <a:spcPct val="107000"/>
                        </a:lnSpc>
                        <a:spcAft>
                          <a:spcPts val="0"/>
                        </a:spcAft>
                      </a:pPr>
                      <a:r>
                        <a:rPr lang="en-GB" sz="650" b="1" dirty="0">
                          <a:effectLst/>
                          <a:latin typeface="+mn-lt"/>
                        </a:rPr>
                        <a:t>Cash for honours</a:t>
                      </a:r>
                      <a:endParaRPr lang="en-GB" sz="650" b="1" dirty="0">
                        <a:effectLst/>
                        <a:latin typeface="+mn-lt"/>
                        <a:ea typeface="Calibri" panose="020F0502020204030204" pitchFamily="34" charset="0"/>
                        <a:cs typeface="Times New Roman" panose="02020603050405020304" pitchFamily="18" charset="0"/>
                      </a:endParaRPr>
                    </a:p>
                  </a:txBody>
                  <a:tcPr marL="31572" marR="31572" marT="0" marB="0"/>
                </a:tc>
                <a:tc>
                  <a:txBody>
                    <a:bodyPr/>
                    <a:lstStyle/>
                    <a:p>
                      <a:pPr>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Previously ministers had sold honours to their supporters, in exchange for large sums of money. Lloyd George did this on a mass scale, and established a private office from which the operation was run. From 1916-1922 he sold 1500 knighthoods and almost 100 peerages. The press broke the scandal in June 1922, when the honours list included a number of criminals, convicted of fraud. </a:t>
                      </a:r>
                    </a:p>
                  </a:txBody>
                  <a:tcPr marL="31572" marR="31572" marT="0" marB="0"/>
                </a:tc>
                <a:extLst>
                  <a:ext uri="{0D108BD9-81ED-4DB2-BD59-A6C34878D82A}">
                    <a16:rowId xmlns:a16="http://schemas.microsoft.com/office/drawing/2014/main" val="671359477"/>
                  </a:ext>
                </a:extLst>
              </a:tr>
              <a:tr h="252548">
                <a:tc>
                  <a:txBody>
                    <a:bodyPr/>
                    <a:lstStyle/>
                    <a:p>
                      <a:pPr algn="ctr">
                        <a:lnSpc>
                          <a:spcPct val="107000"/>
                        </a:lnSpc>
                        <a:spcAft>
                          <a:spcPts val="0"/>
                        </a:spcAft>
                      </a:pPr>
                      <a:r>
                        <a:rPr lang="en-GB" sz="650" b="1" dirty="0">
                          <a:effectLst/>
                          <a:latin typeface="+mn-lt"/>
                          <a:ea typeface="Calibri" panose="020F0502020204030204" pitchFamily="34" charset="0"/>
                          <a:cs typeface="Times New Roman" panose="02020603050405020304" pitchFamily="18" charset="0"/>
                        </a:rPr>
                        <a:t>Reform to Labour’s funding</a:t>
                      </a:r>
                    </a:p>
                  </a:txBody>
                  <a:tcPr marL="31572" marR="31572" marT="0" marB="0"/>
                </a:tc>
                <a:tc>
                  <a:txBody>
                    <a:bodyPr/>
                    <a:lstStyle/>
                    <a:p>
                      <a:pPr>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The 1906 Trade Disputes Act was amended in 1927, in order to limit Labour Party funding. Previously a political levy had been deducted from union membership, and given to the Labour Party, but members now had to opt to pay it. This led to a 35% decrease in Labour’s funding. </a:t>
                      </a:r>
                    </a:p>
                  </a:txBody>
                  <a:tcPr marL="31572" marR="31572" marT="0" marB="0"/>
                </a:tc>
                <a:extLst>
                  <a:ext uri="{0D108BD9-81ED-4DB2-BD59-A6C34878D82A}">
                    <a16:rowId xmlns:a16="http://schemas.microsoft.com/office/drawing/2014/main" val="750739400"/>
                  </a:ext>
                </a:extLst>
              </a:tr>
              <a:tr h="261257">
                <a:tc>
                  <a:txBody>
                    <a:bodyPr/>
                    <a:lstStyle/>
                    <a:p>
                      <a:pPr algn="ctr">
                        <a:lnSpc>
                          <a:spcPct val="107000"/>
                        </a:lnSpc>
                        <a:spcAft>
                          <a:spcPts val="0"/>
                        </a:spcAft>
                      </a:pPr>
                      <a:r>
                        <a:rPr lang="en-GB" sz="650" b="1" dirty="0">
                          <a:effectLst/>
                          <a:latin typeface="+mn-lt"/>
                          <a:ea typeface="Calibri" panose="020F0502020204030204" pitchFamily="34" charset="0"/>
                          <a:cs typeface="Times New Roman" panose="02020603050405020304" pitchFamily="18" charset="0"/>
                        </a:rPr>
                        <a:t>Great Depression</a:t>
                      </a:r>
                    </a:p>
                  </a:txBody>
                  <a:tcPr marL="31572" marR="31572" marT="0" marB="0"/>
                </a:tc>
                <a:tc>
                  <a:txBody>
                    <a:bodyPr/>
                    <a:lstStyle/>
                    <a:p>
                      <a:pPr>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Triggered by the Wall Street Crash in October 1929, it led to the second Labour government struggling to implement the welfare policies which they intended to. The US banks put increasing pressure on the government due to the large debt Britain had amassed, due to borrowing to finance World War 1.</a:t>
                      </a:r>
                    </a:p>
                  </a:txBody>
                  <a:tcPr marL="31572" marR="31572" marT="0" marB="0"/>
                </a:tc>
                <a:extLst>
                  <a:ext uri="{0D108BD9-81ED-4DB2-BD59-A6C34878D82A}">
                    <a16:rowId xmlns:a16="http://schemas.microsoft.com/office/drawing/2014/main" val="609386149"/>
                  </a:ext>
                </a:extLst>
              </a:tr>
              <a:tr h="258348">
                <a:tc>
                  <a:txBody>
                    <a:bodyPr/>
                    <a:lstStyle/>
                    <a:p>
                      <a:pPr algn="ctr">
                        <a:lnSpc>
                          <a:spcPct val="107000"/>
                        </a:lnSpc>
                        <a:spcAft>
                          <a:spcPts val="0"/>
                        </a:spcAft>
                      </a:pPr>
                      <a:r>
                        <a:rPr lang="en-GB" sz="650" b="1" dirty="0">
                          <a:effectLst/>
                          <a:latin typeface="+mn-lt"/>
                          <a:ea typeface="Calibri" panose="020F0502020204030204" pitchFamily="34" charset="0"/>
                          <a:cs typeface="Times New Roman" panose="02020603050405020304" pitchFamily="18" charset="0"/>
                        </a:rPr>
                        <a:t>National government</a:t>
                      </a:r>
                    </a:p>
                  </a:txBody>
                  <a:tcPr marL="31572" marR="31572" marT="0" marB="0"/>
                </a:tc>
                <a:tc>
                  <a:txBody>
                    <a:bodyPr/>
                    <a:lstStyle/>
                    <a:p>
                      <a:pPr>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The National Government was formed 1931 until 1945, in order to deal with the crises of the Great Depression and then World War Two. It was a coalition of some or all of the major political parties and led by MacDonald, Baldwin, Chamberlain and Churchill. </a:t>
                      </a:r>
                    </a:p>
                  </a:txBody>
                  <a:tcPr marL="31572" marR="31572" marT="0" marB="0"/>
                </a:tc>
                <a:extLst>
                  <a:ext uri="{0D108BD9-81ED-4DB2-BD59-A6C34878D82A}">
                    <a16:rowId xmlns:a16="http://schemas.microsoft.com/office/drawing/2014/main" val="4014419773"/>
                  </a:ext>
                </a:extLst>
              </a:tr>
              <a:tr h="246749">
                <a:tc>
                  <a:txBody>
                    <a:bodyPr/>
                    <a:lstStyle/>
                    <a:p>
                      <a:pPr algn="ctr">
                        <a:lnSpc>
                          <a:spcPct val="107000"/>
                        </a:lnSpc>
                        <a:spcAft>
                          <a:spcPts val="0"/>
                        </a:spcAft>
                      </a:pPr>
                      <a:r>
                        <a:rPr lang="en-GB" sz="650" b="1" dirty="0">
                          <a:effectLst/>
                          <a:latin typeface="+mn-lt"/>
                        </a:rPr>
                        <a:t>Consensus</a:t>
                      </a:r>
                      <a:endParaRPr lang="en-GB" sz="650" b="1" dirty="0">
                        <a:effectLst/>
                        <a:latin typeface="+mn-lt"/>
                        <a:ea typeface="Calibri" panose="020F0502020204030204" pitchFamily="34" charset="0"/>
                        <a:cs typeface="Times New Roman" panose="02020603050405020304" pitchFamily="18" charset="0"/>
                      </a:endParaRPr>
                    </a:p>
                  </a:txBody>
                  <a:tcPr marL="31572" marR="31572" marT="0" marB="0"/>
                </a:tc>
                <a:tc>
                  <a:txBody>
                    <a:bodyPr/>
                    <a:lstStyle/>
                    <a:p>
                      <a:pPr>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The period of 1945-79 is seen as one of broad agreement between the Conservative and Labour Parties. They were committed to; attempting to achieve full employment, a mixed economy, a welfare state and a national health service, and cooperation between the government, industry and trade unions. </a:t>
                      </a:r>
                    </a:p>
                  </a:txBody>
                  <a:tcPr marL="31572" marR="31572" marT="0" marB="0"/>
                </a:tc>
                <a:extLst>
                  <a:ext uri="{0D108BD9-81ED-4DB2-BD59-A6C34878D82A}">
                    <a16:rowId xmlns:a16="http://schemas.microsoft.com/office/drawing/2014/main" val="517230023"/>
                  </a:ext>
                </a:extLst>
              </a:tr>
              <a:tr h="478972">
                <a:tc>
                  <a:txBody>
                    <a:bodyPr/>
                    <a:lstStyle/>
                    <a:p>
                      <a:pPr algn="ctr">
                        <a:lnSpc>
                          <a:spcPct val="107000"/>
                        </a:lnSpc>
                        <a:spcAft>
                          <a:spcPts val="0"/>
                        </a:spcAft>
                      </a:pPr>
                      <a:r>
                        <a:rPr lang="en-GB" sz="650" b="1" dirty="0">
                          <a:effectLst/>
                          <a:latin typeface="+mn-lt"/>
                          <a:ea typeface="Calibri" panose="020F0502020204030204" pitchFamily="34" charset="0"/>
                          <a:cs typeface="Times New Roman" panose="02020603050405020304" pitchFamily="18" charset="0"/>
                        </a:rPr>
                        <a:t>Suez Crisis</a:t>
                      </a:r>
                    </a:p>
                  </a:txBody>
                  <a:tcPr marL="31572" marR="31572" marT="0" marB="0"/>
                </a:tc>
                <a:tc>
                  <a:txBody>
                    <a:bodyPr/>
                    <a:lstStyle/>
                    <a:p>
                      <a:pPr>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The Suez canal is in Egypt but was owned by France and Britain. It was used as a route to India, and then as a means of transporting oil to Europe and America. Nasser the Egyptian President, stated that it should be owned by Egypt, he offered the shareholders a fair price, and then occupied the canal zone on the 26</a:t>
                      </a:r>
                      <a:r>
                        <a:rPr lang="en-GB" sz="650" baseline="30000" dirty="0">
                          <a:effectLst/>
                          <a:latin typeface="+mn-lt"/>
                          <a:ea typeface="Calibri" panose="020F0502020204030204" pitchFamily="34" charset="0"/>
                          <a:cs typeface="Times New Roman" panose="02020603050405020304" pitchFamily="18" charset="0"/>
                        </a:rPr>
                        <a:t>th</a:t>
                      </a:r>
                      <a:r>
                        <a:rPr lang="en-GB" sz="650" dirty="0">
                          <a:effectLst/>
                          <a:latin typeface="+mn-lt"/>
                          <a:ea typeface="Calibri" panose="020F0502020204030204" pitchFamily="34" charset="0"/>
                          <a:cs typeface="Times New Roman" panose="02020603050405020304" pitchFamily="18" charset="0"/>
                        </a:rPr>
                        <a:t> July 1956. Britain secretly agreed to invade with France and Israel, which began on the 5</a:t>
                      </a:r>
                      <a:r>
                        <a:rPr lang="en-GB" sz="650" baseline="30000" dirty="0">
                          <a:effectLst/>
                          <a:latin typeface="+mn-lt"/>
                          <a:ea typeface="Calibri" panose="020F0502020204030204" pitchFamily="34" charset="0"/>
                          <a:cs typeface="Times New Roman" panose="02020603050405020304" pitchFamily="18" charset="0"/>
                        </a:rPr>
                        <a:t>th</a:t>
                      </a:r>
                      <a:r>
                        <a:rPr lang="en-GB" sz="650" dirty="0">
                          <a:effectLst/>
                          <a:latin typeface="+mn-lt"/>
                          <a:ea typeface="Calibri" panose="020F0502020204030204" pitchFamily="34" charset="0"/>
                          <a:cs typeface="Times New Roman" panose="02020603050405020304" pitchFamily="18" charset="0"/>
                        </a:rPr>
                        <a:t> November 1956. US President Eisenhower was furious, and Eden resigned in January 1957. This marked a serious decline in Britain’s world power, and showed they could not act with US approval. </a:t>
                      </a:r>
                    </a:p>
                  </a:txBody>
                  <a:tcPr marL="31572" marR="31572" marT="0" marB="0"/>
                </a:tc>
                <a:extLst>
                  <a:ext uri="{0D108BD9-81ED-4DB2-BD59-A6C34878D82A}">
                    <a16:rowId xmlns:a16="http://schemas.microsoft.com/office/drawing/2014/main" val="3601713640"/>
                  </a:ext>
                </a:extLst>
              </a:tr>
              <a:tr h="365760">
                <a:tc>
                  <a:txBody>
                    <a:bodyPr/>
                    <a:lstStyle/>
                    <a:p>
                      <a:pPr algn="ctr">
                        <a:lnSpc>
                          <a:spcPct val="107000"/>
                        </a:lnSpc>
                        <a:spcAft>
                          <a:spcPts val="0"/>
                        </a:spcAft>
                      </a:pPr>
                      <a:r>
                        <a:rPr lang="en-GB" sz="650" b="1" dirty="0">
                          <a:effectLst/>
                          <a:latin typeface="+mn-lt"/>
                          <a:ea typeface="Calibri" panose="020F0502020204030204" pitchFamily="34" charset="0"/>
                          <a:cs typeface="Times New Roman" panose="02020603050405020304" pitchFamily="18" charset="0"/>
                        </a:rPr>
                        <a:t>‘Night of the Long Knives’</a:t>
                      </a:r>
                    </a:p>
                  </a:txBody>
                  <a:tcPr marL="31572" marR="31572" marT="0" marB="0"/>
                </a:tc>
                <a:tc>
                  <a:txBody>
                    <a:bodyPr/>
                    <a:lstStyle/>
                    <a:p>
                      <a:pPr>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In 1962 the Conservative Party was declining in popularity. They were perceived as out of touch due to Macmillan's privileged background and the large number of upper-class cabinet members (35 Etonians in the government). Macmillan sacked 7 ministers from the cabinet, and replaced them with younger men, in order to make the party appear younger and more meritocratic. </a:t>
                      </a:r>
                    </a:p>
                  </a:txBody>
                  <a:tcPr marL="31572" marR="31572" marT="0" marB="0"/>
                </a:tc>
                <a:extLst>
                  <a:ext uri="{0D108BD9-81ED-4DB2-BD59-A6C34878D82A}">
                    <a16:rowId xmlns:a16="http://schemas.microsoft.com/office/drawing/2014/main" val="2980427661"/>
                  </a:ext>
                </a:extLst>
              </a:tr>
              <a:tr h="478971">
                <a:tc>
                  <a:txBody>
                    <a:bodyPr/>
                    <a:lstStyle/>
                    <a:p>
                      <a:pPr algn="ctr">
                        <a:lnSpc>
                          <a:spcPct val="107000"/>
                        </a:lnSpc>
                        <a:spcAft>
                          <a:spcPts val="0"/>
                        </a:spcAft>
                      </a:pPr>
                      <a:r>
                        <a:rPr lang="en-GB" sz="650" b="1" dirty="0">
                          <a:effectLst/>
                          <a:latin typeface="+mn-lt"/>
                          <a:ea typeface="Calibri" panose="020F0502020204030204" pitchFamily="34" charset="0"/>
                          <a:cs typeface="Times New Roman" panose="02020603050405020304" pitchFamily="18" charset="0"/>
                        </a:rPr>
                        <a:t>Spy scandals</a:t>
                      </a:r>
                    </a:p>
                  </a:txBody>
                  <a:tcPr marL="31572" marR="31572" marT="0" marB="0"/>
                </a:tc>
                <a:tc>
                  <a:txBody>
                    <a:bodyPr/>
                    <a:lstStyle/>
                    <a:p>
                      <a:pPr>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Three major scandals broke in the early 1960s; John </a:t>
                      </a:r>
                      <a:r>
                        <a:rPr lang="en-GB" sz="650" dirty="0" err="1">
                          <a:effectLst/>
                          <a:latin typeface="+mn-lt"/>
                          <a:ea typeface="Calibri" panose="020F0502020204030204" pitchFamily="34" charset="0"/>
                          <a:cs typeface="Times New Roman" panose="02020603050405020304" pitchFamily="18" charset="0"/>
                        </a:rPr>
                        <a:t>Vassall</a:t>
                      </a:r>
                      <a:r>
                        <a:rPr lang="en-GB" sz="650" dirty="0">
                          <a:effectLst/>
                          <a:latin typeface="+mn-lt"/>
                          <a:ea typeface="Calibri" panose="020F0502020204030204" pitchFamily="34" charset="0"/>
                          <a:cs typeface="Times New Roman" panose="02020603050405020304" pitchFamily="18" charset="0"/>
                        </a:rPr>
                        <a:t> a naval attaché in Moscow was blackmailed and shared information with the KGB between 1952 and 1962, he was caught when Soviet spies defected to the West and named him. Harold ‘Kim’ Philby, a senior British intelligence agent defected to the USSR in January 1963, and in June 1963, John </a:t>
                      </a:r>
                      <a:r>
                        <a:rPr lang="en-GB" sz="650" dirty="0" err="1">
                          <a:effectLst/>
                          <a:latin typeface="+mn-lt"/>
                          <a:ea typeface="Calibri" panose="020F0502020204030204" pitchFamily="34" charset="0"/>
                          <a:cs typeface="Times New Roman" panose="02020603050405020304" pitchFamily="18" charset="0"/>
                        </a:rPr>
                        <a:t>Profumo</a:t>
                      </a:r>
                      <a:r>
                        <a:rPr lang="en-GB" sz="650" dirty="0">
                          <a:effectLst/>
                          <a:latin typeface="+mn-lt"/>
                          <a:ea typeface="Calibri" panose="020F0502020204030204" pitchFamily="34" charset="0"/>
                          <a:cs typeface="Times New Roman" panose="02020603050405020304" pitchFamily="18" charset="0"/>
                        </a:rPr>
                        <a:t>, the secretary of state for war admitted to having an affair with Christine Keeler, who also had a relationship with a Soviet attaché, Yevgeny Ivanov. </a:t>
                      </a:r>
                    </a:p>
                  </a:txBody>
                  <a:tcPr marL="31572" marR="31572" marT="0" marB="0"/>
                </a:tc>
                <a:extLst>
                  <a:ext uri="{0D108BD9-81ED-4DB2-BD59-A6C34878D82A}">
                    <a16:rowId xmlns:a16="http://schemas.microsoft.com/office/drawing/2014/main" val="4185645008"/>
                  </a:ext>
                </a:extLst>
              </a:tr>
            </a:tbl>
          </a:graphicData>
        </a:graphic>
      </p:graphicFrame>
      <p:sp>
        <p:nvSpPr>
          <p:cNvPr id="3" name="TextBox 2">
            <a:extLst>
              <a:ext uri="{FF2B5EF4-FFF2-40B4-BE49-F238E27FC236}">
                <a16:creationId xmlns:a16="http://schemas.microsoft.com/office/drawing/2014/main" id="{2B277377-5E06-4874-9536-640B60698A3D}"/>
              </a:ext>
            </a:extLst>
          </p:cNvPr>
          <p:cNvSpPr txBox="1"/>
          <p:nvPr/>
        </p:nvSpPr>
        <p:spPr>
          <a:xfrm>
            <a:off x="72044" y="6211375"/>
            <a:ext cx="5522640" cy="584775"/>
          </a:xfrm>
          <a:prstGeom prst="rect">
            <a:avLst/>
          </a:prstGeom>
          <a:solidFill>
            <a:srgbClr val="DCB9FF"/>
          </a:solidFill>
          <a:ln>
            <a:solidFill>
              <a:srgbClr val="7030A0"/>
            </a:solidFill>
          </a:ln>
        </p:spPr>
        <p:txBody>
          <a:bodyPr wrap="square" rtlCol="0">
            <a:spAutoFit/>
          </a:bodyPr>
          <a:lstStyle/>
          <a:p>
            <a:pPr algn="ctr"/>
            <a:r>
              <a:rPr lang="en-GB" sz="800" b="1" dirty="0"/>
              <a:t>Historians to use in essays:</a:t>
            </a:r>
          </a:p>
          <a:p>
            <a:r>
              <a:rPr lang="en-GB" sz="800" dirty="0"/>
              <a:t>Robert Pearce </a:t>
            </a:r>
            <a:r>
              <a:rPr lang="en-GB" sz="800" i="1" dirty="0"/>
              <a:t>‘Britain: Domestic Politics 1918-39’</a:t>
            </a:r>
          </a:p>
          <a:p>
            <a:r>
              <a:rPr lang="en-GB" sz="800" dirty="0"/>
              <a:t>Paul Adelman </a:t>
            </a:r>
            <a:r>
              <a:rPr lang="en-GB" sz="800" i="1" dirty="0"/>
              <a:t>‘The Rise of the Labour Party 1880-1945’</a:t>
            </a:r>
          </a:p>
          <a:p>
            <a:r>
              <a:rPr lang="en-GB" sz="800" dirty="0"/>
              <a:t>Paul Adelman </a:t>
            </a:r>
            <a:r>
              <a:rPr lang="en-GB" sz="800" i="1" dirty="0"/>
              <a:t>‘The Decline of the Liberal Party 1910-1931’ </a:t>
            </a:r>
          </a:p>
        </p:txBody>
      </p:sp>
      <p:sp>
        <p:nvSpPr>
          <p:cNvPr id="6" name="TextBox 5">
            <a:extLst>
              <a:ext uri="{FF2B5EF4-FFF2-40B4-BE49-F238E27FC236}">
                <a16:creationId xmlns:a16="http://schemas.microsoft.com/office/drawing/2014/main" id="{B46C8D8E-967F-45B2-AD2A-9F5578CE7ECD}"/>
              </a:ext>
            </a:extLst>
          </p:cNvPr>
          <p:cNvSpPr txBox="1"/>
          <p:nvPr/>
        </p:nvSpPr>
        <p:spPr>
          <a:xfrm>
            <a:off x="2698888" y="6334485"/>
            <a:ext cx="2968487" cy="338554"/>
          </a:xfrm>
          <a:prstGeom prst="rect">
            <a:avLst/>
          </a:prstGeom>
          <a:noFill/>
        </p:spPr>
        <p:txBody>
          <a:bodyPr wrap="square" rtlCol="0">
            <a:spAutoFit/>
          </a:bodyPr>
          <a:lstStyle/>
          <a:p>
            <a:r>
              <a:rPr lang="en-GB" sz="800" dirty="0"/>
              <a:t>Michael Lynch </a:t>
            </a:r>
            <a:r>
              <a:rPr lang="en-GB" sz="800" i="1" dirty="0"/>
              <a:t>‘Access to History – Britain 1900-51’.</a:t>
            </a:r>
          </a:p>
          <a:p>
            <a:r>
              <a:rPr lang="en-GB" sz="800" dirty="0"/>
              <a:t>Stephen J. Lee </a:t>
            </a:r>
            <a:r>
              <a:rPr lang="en-GB" sz="800" i="1" dirty="0"/>
              <a:t>‘Aspects of British Political History 1914-1995’. </a:t>
            </a:r>
          </a:p>
        </p:txBody>
      </p:sp>
    </p:spTree>
    <p:extLst>
      <p:ext uri="{BB962C8B-B14F-4D97-AF65-F5344CB8AC3E}">
        <p14:creationId xmlns:p14="http://schemas.microsoft.com/office/powerpoint/2010/main" val="33484828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440807223"/>
              </p:ext>
            </p:extLst>
          </p:nvPr>
        </p:nvGraphicFramePr>
        <p:xfrm>
          <a:off x="0" y="41751"/>
          <a:ext cx="6270171" cy="3051294"/>
        </p:xfrm>
        <a:graphic>
          <a:graphicData uri="http://schemas.openxmlformats.org/drawingml/2006/table">
            <a:tbl>
              <a:tblPr firstRow="1" firstCol="1" bandRow="1">
                <a:tableStyleId>{8A107856-5554-42FB-B03E-39F5DBC370BA}</a:tableStyleId>
              </a:tblPr>
              <a:tblGrid>
                <a:gridCol w="1126677">
                  <a:extLst>
                    <a:ext uri="{9D8B030D-6E8A-4147-A177-3AD203B41FA5}">
                      <a16:colId xmlns:a16="http://schemas.microsoft.com/office/drawing/2014/main" val="1265899685"/>
                    </a:ext>
                  </a:extLst>
                </a:gridCol>
                <a:gridCol w="5143494">
                  <a:extLst>
                    <a:ext uri="{9D8B030D-6E8A-4147-A177-3AD203B41FA5}">
                      <a16:colId xmlns:a16="http://schemas.microsoft.com/office/drawing/2014/main" val="2662037822"/>
                    </a:ext>
                  </a:extLst>
                </a:gridCol>
              </a:tblGrid>
              <a:tr h="176967">
                <a:tc>
                  <a:txBody>
                    <a:bodyPr/>
                    <a:lstStyle/>
                    <a:p>
                      <a:pPr algn="ctr">
                        <a:lnSpc>
                          <a:spcPct val="107000"/>
                        </a:lnSpc>
                        <a:spcAft>
                          <a:spcPts val="0"/>
                        </a:spcAft>
                      </a:pPr>
                      <a:r>
                        <a:rPr lang="en-GB" sz="650" dirty="0">
                          <a:effectLst/>
                          <a:latin typeface="+mn-lt"/>
                        </a:rPr>
                        <a:t>Key term</a:t>
                      </a:r>
                      <a:endParaRPr lang="en-GB" sz="650" dirty="0">
                        <a:effectLst/>
                        <a:latin typeface="+mn-lt"/>
                        <a:ea typeface="Calibri" panose="020F0502020204030204" pitchFamily="34" charset="0"/>
                        <a:cs typeface="Times New Roman" panose="02020603050405020304" pitchFamily="18" charset="0"/>
                      </a:endParaRPr>
                    </a:p>
                  </a:txBody>
                  <a:tcPr marL="46216" marR="46216" marT="0" marB="0"/>
                </a:tc>
                <a:tc>
                  <a:txBody>
                    <a:bodyPr/>
                    <a:lstStyle/>
                    <a:p>
                      <a:pPr algn="l">
                        <a:lnSpc>
                          <a:spcPct val="107000"/>
                        </a:lnSpc>
                        <a:spcAft>
                          <a:spcPts val="0"/>
                        </a:spcAft>
                      </a:pPr>
                      <a:r>
                        <a:rPr lang="en-GB" sz="650" dirty="0">
                          <a:effectLst/>
                          <a:latin typeface="+mn-lt"/>
                        </a:rPr>
                        <a:t>Definition</a:t>
                      </a:r>
                      <a:endParaRPr lang="en-GB" sz="650" dirty="0">
                        <a:effectLst/>
                        <a:latin typeface="+mn-lt"/>
                        <a:ea typeface="Calibri" panose="020F0502020204030204" pitchFamily="34" charset="0"/>
                        <a:cs typeface="Times New Roman" panose="02020603050405020304" pitchFamily="18" charset="0"/>
                      </a:endParaRPr>
                    </a:p>
                  </a:txBody>
                  <a:tcPr marL="46216" marR="46216" marT="0" marB="0"/>
                </a:tc>
                <a:extLst>
                  <a:ext uri="{0D108BD9-81ED-4DB2-BD59-A6C34878D82A}">
                    <a16:rowId xmlns:a16="http://schemas.microsoft.com/office/drawing/2014/main" val="2315115412"/>
                  </a:ext>
                </a:extLst>
              </a:tr>
              <a:tr h="145250">
                <a:tc>
                  <a:txBody>
                    <a:bodyPr/>
                    <a:lstStyle/>
                    <a:p>
                      <a:pPr algn="ctr">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Balance of payments</a:t>
                      </a:r>
                    </a:p>
                  </a:txBody>
                  <a:tcPr marL="46216" marR="46216" marT="0" marB="0"/>
                </a:tc>
                <a:tc>
                  <a:txBody>
                    <a:bodyPr/>
                    <a:lstStyle/>
                    <a:p>
                      <a:pPr algn="l">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the difference in value between imports and exports. If a country is importing more than it exports, it has a balance of payments deficits. </a:t>
                      </a:r>
                    </a:p>
                  </a:txBody>
                  <a:tcPr marL="46216" marR="46216" marT="0" marB="0"/>
                </a:tc>
                <a:extLst>
                  <a:ext uri="{0D108BD9-81ED-4DB2-BD59-A6C34878D82A}">
                    <a16:rowId xmlns:a16="http://schemas.microsoft.com/office/drawing/2014/main" val="3058561371"/>
                  </a:ext>
                </a:extLst>
              </a:tr>
              <a:tr h="176967">
                <a:tc>
                  <a:txBody>
                    <a:bodyPr/>
                    <a:lstStyle/>
                    <a:p>
                      <a:pPr algn="ctr">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Recession</a:t>
                      </a:r>
                    </a:p>
                  </a:txBody>
                  <a:tcPr marL="46216" marR="46216" marT="0" marB="0"/>
                </a:tc>
                <a:tc>
                  <a:txBody>
                    <a:bodyPr/>
                    <a:lstStyle/>
                    <a:p>
                      <a:pPr algn="l">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a period of temporary economic decline during which trade and industrial activity are reduced, generally identified by a fall in GDP in two successive quarters.</a:t>
                      </a:r>
                    </a:p>
                  </a:txBody>
                  <a:tcPr marL="46216" marR="46216" marT="0" marB="0"/>
                </a:tc>
                <a:extLst>
                  <a:ext uri="{0D108BD9-81ED-4DB2-BD59-A6C34878D82A}">
                    <a16:rowId xmlns:a16="http://schemas.microsoft.com/office/drawing/2014/main" val="2369831160"/>
                  </a:ext>
                </a:extLst>
              </a:tr>
              <a:tr h="176967">
                <a:tc>
                  <a:txBody>
                    <a:bodyPr/>
                    <a:lstStyle/>
                    <a:p>
                      <a:pPr algn="ctr">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Light industry</a:t>
                      </a:r>
                    </a:p>
                  </a:txBody>
                  <a:tcPr marL="46216" marR="46216" marT="0" marB="0"/>
                </a:tc>
                <a:tc>
                  <a:txBody>
                    <a:bodyPr/>
                    <a:lstStyle/>
                    <a:p>
                      <a:pPr algn="l">
                        <a:lnSpc>
                          <a:spcPct val="107000"/>
                        </a:lnSpc>
                        <a:spcAft>
                          <a:spcPts val="0"/>
                        </a:spcAft>
                      </a:pPr>
                      <a:r>
                        <a:rPr lang="en-GB" sz="650" b="0" i="0" kern="1200" dirty="0">
                          <a:solidFill>
                            <a:schemeClr val="dk1"/>
                          </a:solidFill>
                          <a:effectLst/>
                          <a:latin typeface="+mn-lt"/>
                          <a:ea typeface="+mn-ea"/>
                          <a:cs typeface="+mn-cs"/>
                        </a:rPr>
                        <a:t>the manufacture of small or light articles.</a:t>
                      </a:r>
                      <a:r>
                        <a:rPr lang="en-GB" sz="650" dirty="0">
                          <a:effectLst/>
                          <a:latin typeface="+mn-lt"/>
                          <a:ea typeface="Calibri" panose="020F0502020204030204" pitchFamily="34" charset="0"/>
                          <a:cs typeface="Times New Roman" panose="02020603050405020304" pitchFamily="18" charset="0"/>
                        </a:rPr>
                        <a:t>  Usually industries that are less capital-intensive than heavy industries and are more consumer-oriented than business-oriented, as they typically produce smaller consumer goods.</a:t>
                      </a:r>
                    </a:p>
                  </a:txBody>
                  <a:tcPr marL="46216" marR="46216" marT="0" marB="0"/>
                </a:tc>
                <a:extLst>
                  <a:ext uri="{0D108BD9-81ED-4DB2-BD59-A6C34878D82A}">
                    <a16:rowId xmlns:a16="http://schemas.microsoft.com/office/drawing/2014/main" val="2673112782"/>
                  </a:ext>
                </a:extLst>
              </a:tr>
              <a:tr h="124720">
                <a:tc>
                  <a:txBody>
                    <a:bodyPr/>
                    <a:lstStyle/>
                    <a:p>
                      <a:pPr algn="ctr">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Import</a:t>
                      </a:r>
                    </a:p>
                  </a:txBody>
                  <a:tcPr marL="46216" marR="46216" marT="0" marB="0"/>
                </a:tc>
                <a:tc>
                  <a:txBody>
                    <a:bodyPr/>
                    <a:lstStyle/>
                    <a:p>
                      <a:pPr algn="l">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bring (goods or services) into a country from abroad for sale.</a:t>
                      </a:r>
                    </a:p>
                  </a:txBody>
                  <a:tcPr marL="46216" marR="46216" marT="0" marB="0"/>
                </a:tc>
                <a:extLst>
                  <a:ext uri="{0D108BD9-81ED-4DB2-BD59-A6C34878D82A}">
                    <a16:rowId xmlns:a16="http://schemas.microsoft.com/office/drawing/2014/main" val="1029377618"/>
                  </a:ext>
                </a:extLst>
              </a:tr>
              <a:tr h="113895">
                <a:tc>
                  <a:txBody>
                    <a:bodyPr/>
                    <a:lstStyle/>
                    <a:p>
                      <a:pPr algn="ctr">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Export </a:t>
                      </a:r>
                    </a:p>
                  </a:txBody>
                  <a:tcPr marL="46216" marR="46216" marT="0" marB="0"/>
                </a:tc>
                <a:tc>
                  <a:txBody>
                    <a:bodyPr/>
                    <a:lstStyle/>
                    <a:p>
                      <a:pPr algn="l">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send (goods or services) to another country for sale.</a:t>
                      </a:r>
                    </a:p>
                  </a:txBody>
                  <a:tcPr marL="46216" marR="46216" marT="0" marB="0"/>
                </a:tc>
                <a:extLst>
                  <a:ext uri="{0D108BD9-81ED-4DB2-BD59-A6C34878D82A}">
                    <a16:rowId xmlns:a16="http://schemas.microsoft.com/office/drawing/2014/main" val="3719410518"/>
                  </a:ext>
                </a:extLst>
              </a:tr>
              <a:tr h="252000">
                <a:tc>
                  <a:txBody>
                    <a:bodyPr/>
                    <a:lstStyle/>
                    <a:p>
                      <a:pPr algn="ctr">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Socialism</a:t>
                      </a:r>
                    </a:p>
                  </a:txBody>
                  <a:tcPr marL="46216" marR="46216" marT="0" marB="0"/>
                </a:tc>
                <a:tc>
                  <a:txBody>
                    <a:bodyPr/>
                    <a:lstStyle/>
                    <a:p>
                      <a:pPr algn="l">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a political and economic theory of social organization which advocates that the means of production, distribution, and exchange should be owned or regulated by the community as a whole.</a:t>
                      </a:r>
                    </a:p>
                  </a:txBody>
                  <a:tcPr marL="46216" marR="46216" marT="0" marB="0"/>
                </a:tc>
                <a:extLst>
                  <a:ext uri="{0D108BD9-81ED-4DB2-BD59-A6C34878D82A}">
                    <a16:rowId xmlns:a16="http://schemas.microsoft.com/office/drawing/2014/main" val="3442559422"/>
                  </a:ext>
                </a:extLst>
              </a:tr>
              <a:tr h="131177">
                <a:tc>
                  <a:txBody>
                    <a:bodyPr/>
                    <a:lstStyle/>
                    <a:p>
                      <a:pPr algn="ctr">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Middle class</a:t>
                      </a:r>
                    </a:p>
                  </a:txBody>
                  <a:tcPr marL="46216" marR="46216" marT="0" marB="0"/>
                </a:tc>
                <a:tc>
                  <a:txBody>
                    <a:bodyPr/>
                    <a:lstStyle/>
                    <a:p>
                      <a:pPr algn="l">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the social group between the upper and working classes, including professional and business people and their families.</a:t>
                      </a:r>
                    </a:p>
                  </a:txBody>
                  <a:tcPr marL="46216" marR="46216" marT="0" marB="0"/>
                </a:tc>
                <a:extLst>
                  <a:ext uri="{0D108BD9-81ED-4DB2-BD59-A6C34878D82A}">
                    <a16:rowId xmlns:a16="http://schemas.microsoft.com/office/drawing/2014/main" val="1002223243"/>
                  </a:ext>
                </a:extLst>
              </a:tr>
              <a:tr h="121920">
                <a:tc>
                  <a:txBody>
                    <a:bodyPr/>
                    <a:lstStyle/>
                    <a:p>
                      <a:pPr algn="ctr">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Deflation </a:t>
                      </a:r>
                    </a:p>
                  </a:txBody>
                  <a:tcPr marL="46216" marR="46216" marT="0" marB="0"/>
                </a:tc>
                <a:tc>
                  <a:txBody>
                    <a:bodyPr/>
                    <a:lstStyle/>
                    <a:p>
                      <a:pPr algn="l">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reduction of the general level of prices in an economy.</a:t>
                      </a:r>
                    </a:p>
                  </a:txBody>
                  <a:tcPr marL="46216" marR="46216" marT="0" marB="0"/>
                </a:tc>
                <a:extLst>
                  <a:ext uri="{0D108BD9-81ED-4DB2-BD59-A6C34878D82A}">
                    <a16:rowId xmlns:a16="http://schemas.microsoft.com/office/drawing/2014/main" val="644231084"/>
                  </a:ext>
                </a:extLst>
              </a:tr>
              <a:tr h="121920">
                <a:tc>
                  <a:txBody>
                    <a:bodyPr/>
                    <a:lstStyle/>
                    <a:p>
                      <a:pPr algn="ctr">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Tariffs </a:t>
                      </a:r>
                    </a:p>
                  </a:txBody>
                  <a:tcPr marL="46216" marR="46216" marT="0" marB="0"/>
                </a:tc>
                <a:tc>
                  <a:txBody>
                    <a:bodyPr/>
                    <a:lstStyle/>
                    <a:p>
                      <a:pPr algn="l">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a tax or duty to be paid on a particular class of imports or exports.</a:t>
                      </a:r>
                    </a:p>
                  </a:txBody>
                  <a:tcPr marL="46216" marR="46216" marT="0" marB="0"/>
                </a:tc>
                <a:extLst>
                  <a:ext uri="{0D108BD9-81ED-4DB2-BD59-A6C34878D82A}">
                    <a16:rowId xmlns:a16="http://schemas.microsoft.com/office/drawing/2014/main" val="3358030297"/>
                  </a:ext>
                </a:extLst>
              </a:tr>
              <a:tr h="130629">
                <a:tc>
                  <a:txBody>
                    <a:bodyPr/>
                    <a:lstStyle/>
                    <a:p>
                      <a:pPr algn="ctr">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Free trade</a:t>
                      </a:r>
                    </a:p>
                  </a:txBody>
                  <a:tcPr marL="46216" marR="46216" marT="0" marB="0"/>
                </a:tc>
                <a:tc>
                  <a:txBody>
                    <a:bodyPr/>
                    <a:lstStyle/>
                    <a:p>
                      <a:pPr algn="l">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international trade left to its natural course without tariffs, quotas, or other restrictions. No restrictions on imports or exports. </a:t>
                      </a:r>
                    </a:p>
                  </a:txBody>
                  <a:tcPr marL="46216" marR="46216" marT="0" marB="0"/>
                </a:tc>
                <a:extLst>
                  <a:ext uri="{0D108BD9-81ED-4DB2-BD59-A6C34878D82A}">
                    <a16:rowId xmlns:a16="http://schemas.microsoft.com/office/drawing/2014/main" val="1120537099"/>
                  </a:ext>
                </a:extLst>
              </a:tr>
              <a:tr h="176967">
                <a:tc>
                  <a:txBody>
                    <a:bodyPr/>
                    <a:lstStyle/>
                    <a:p>
                      <a:pPr algn="ctr">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Gross National Product</a:t>
                      </a:r>
                    </a:p>
                  </a:txBody>
                  <a:tcPr marL="46216" marR="46216" marT="0" marB="0"/>
                </a:tc>
                <a:tc>
                  <a:txBody>
                    <a:bodyPr/>
                    <a:lstStyle/>
                    <a:p>
                      <a:pPr algn="l">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the total value of goods produced and services provided by a country during one year, equal to the gross domestic product plus the net income from foreign investments.</a:t>
                      </a:r>
                    </a:p>
                  </a:txBody>
                  <a:tcPr marL="46216" marR="46216" marT="0" marB="0"/>
                </a:tc>
                <a:extLst>
                  <a:ext uri="{0D108BD9-81ED-4DB2-BD59-A6C34878D82A}">
                    <a16:rowId xmlns:a16="http://schemas.microsoft.com/office/drawing/2014/main" val="3872900115"/>
                  </a:ext>
                </a:extLst>
              </a:tr>
              <a:tr h="139635">
                <a:tc>
                  <a:txBody>
                    <a:bodyPr/>
                    <a:lstStyle/>
                    <a:p>
                      <a:pPr algn="ctr">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Nationalisation</a:t>
                      </a:r>
                    </a:p>
                  </a:txBody>
                  <a:tcPr marL="46216" marR="46216" marT="0" marB="0"/>
                </a:tc>
                <a:tc>
                  <a:txBody>
                    <a:bodyPr/>
                    <a:lstStyle/>
                    <a:p>
                      <a:pPr algn="l">
                        <a:lnSpc>
                          <a:spcPct val="107000"/>
                        </a:lnSpc>
                        <a:spcAft>
                          <a:spcPts val="0"/>
                        </a:spcAft>
                      </a:pPr>
                      <a:r>
                        <a:rPr lang="en-GB" sz="650" baseline="0" dirty="0">
                          <a:effectLst/>
                          <a:latin typeface="+mn-lt"/>
                          <a:ea typeface="Calibri" panose="020F0502020204030204" pitchFamily="34" charset="0"/>
                          <a:cs typeface="Times New Roman" panose="02020603050405020304" pitchFamily="18" charset="0"/>
                        </a:rPr>
                        <a:t>the transfer of a major branch of industry or commerce from private to state ownership or control.</a:t>
                      </a:r>
                    </a:p>
                  </a:txBody>
                  <a:tcPr marL="46216" marR="46216" marT="0" marB="0"/>
                </a:tc>
                <a:extLst>
                  <a:ext uri="{0D108BD9-81ED-4DB2-BD59-A6C34878D82A}">
                    <a16:rowId xmlns:a16="http://schemas.microsoft.com/office/drawing/2014/main" val="792632568"/>
                  </a:ext>
                </a:extLst>
              </a:tr>
              <a:tr h="123364">
                <a:tc>
                  <a:txBody>
                    <a:bodyPr/>
                    <a:lstStyle/>
                    <a:p>
                      <a:pPr algn="ctr">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Interest rates</a:t>
                      </a:r>
                    </a:p>
                  </a:txBody>
                  <a:tcPr marL="46216" marR="46216" marT="0" marB="0"/>
                </a:tc>
                <a:tc>
                  <a:txBody>
                    <a:bodyPr/>
                    <a:lstStyle/>
                    <a:p>
                      <a:pPr algn="l">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the proportion of a loan that is charged as interest to the borrower, typically expressed as an annual percentage of the loan outstanding.</a:t>
                      </a:r>
                    </a:p>
                  </a:txBody>
                  <a:tcPr marL="46216" marR="46216" marT="0" marB="0"/>
                </a:tc>
                <a:extLst>
                  <a:ext uri="{0D108BD9-81ED-4DB2-BD59-A6C34878D82A}">
                    <a16:rowId xmlns:a16="http://schemas.microsoft.com/office/drawing/2014/main" val="3638712735"/>
                  </a:ext>
                </a:extLst>
              </a:tr>
              <a:tr h="136541">
                <a:tc>
                  <a:txBody>
                    <a:bodyPr/>
                    <a:lstStyle/>
                    <a:p>
                      <a:pPr marL="0" marR="0" indent="0" algn="ctr" defTabSz="914400" rtl="0" eaLnBrk="1" fontAlgn="auto" latinLnBrk="0" hangingPunct="1">
                        <a:lnSpc>
                          <a:spcPct val="107000"/>
                        </a:lnSpc>
                        <a:spcBef>
                          <a:spcPts val="0"/>
                        </a:spcBef>
                        <a:spcAft>
                          <a:spcPts val="0"/>
                        </a:spcAft>
                        <a:buClrTx/>
                        <a:buSzTx/>
                        <a:buFontTx/>
                        <a:buNone/>
                        <a:tabLst/>
                        <a:defRPr/>
                      </a:pPr>
                      <a:r>
                        <a:rPr lang="en-GB" sz="650" dirty="0">
                          <a:effectLst/>
                          <a:latin typeface="+mn-lt"/>
                          <a:ea typeface="Calibri" panose="020F0502020204030204" pitchFamily="34" charset="0"/>
                          <a:cs typeface="Times New Roman" panose="02020603050405020304" pitchFamily="18" charset="0"/>
                        </a:rPr>
                        <a:t>Lend-Lease Agreement </a:t>
                      </a:r>
                    </a:p>
                  </a:txBody>
                  <a:tcPr marL="46216" marR="46216" marT="0" marB="0"/>
                </a:tc>
                <a:tc>
                  <a:txBody>
                    <a:bodyPr/>
                    <a:lstStyle/>
                    <a:p>
                      <a:pPr algn="l">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USA ‘lent’ Britain the material to fight the Second World War, on the understanding that it would be repaid afterwards. </a:t>
                      </a:r>
                    </a:p>
                  </a:txBody>
                  <a:tcPr marL="46216" marR="46216" marT="0" marB="0"/>
                </a:tc>
                <a:extLst>
                  <a:ext uri="{0D108BD9-81ED-4DB2-BD59-A6C34878D82A}">
                    <a16:rowId xmlns:a16="http://schemas.microsoft.com/office/drawing/2014/main" val="2755601967"/>
                  </a:ext>
                </a:extLst>
              </a:tr>
              <a:tr h="130629">
                <a:tc>
                  <a:txBody>
                    <a:bodyPr/>
                    <a:lstStyle/>
                    <a:p>
                      <a:pPr algn="ctr">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Public works schemes</a:t>
                      </a:r>
                    </a:p>
                  </a:txBody>
                  <a:tcPr marL="46216" marR="46216" marT="0" marB="0"/>
                </a:tc>
                <a:tc>
                  <a:txBody>
                    <a:bodyPr/>
                    <a:lstStyle/>
                    <a:p>
                      <a:pPr algn="l">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Government job creation schemes, such as building work, designed to give the unemployed jobs. </a:t>
                      </a:r>
                    </a:p>
                  </a:txBody>
                  <a:tcPr marL="46216" marR="46216" marT="0" marB="0"/>
                </a:tc>
                <a:extLst>
                  <a:ext uri="{0D108BD9-81ED-4DB2-BD59-A6C34878D82A}">
                    <a16:rowId xmlns:a16="http://schemas.microsoft.com/office/drawing/2014/main" val="906225362"/>
                  </a:ext>
                </a:extLst>
              </a:tr>
              <a:tr h="129095">
                <a:tc>
                  <a:txBody>
                    <a:bodyPr/>
                    <a:lstStyle/>
                    <a:p>
                      <a:pPr algn="ctr">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Corporatism</a:t>
                      </a:r>
                    </a:p>
                  </a:txBody>
                  <a:tcPr marL="46216" marR="46216" marT="0" marB="0"/>
                </a:tc>
                <a:tc>
                  <a:txBody>
                    <a:bodyPr/>
                    <a:lstStyle/>
                    <a:p>
                      <a:pPr algn="l">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organisation of society on behalf as common, as opposed to individual interests. </a:t>
                      </a:r>
                    </a:p>
                  </a:txBody>
                  <a:tcPr marL="46216" marR="46216" marT="0" marB="0"/>
                </a:tc>
                <a:extLst>
                  <a:ext uri="{0D108BD9-81ED-4DB2-BD59-A6C34878D82A}">
                    <a16:rowId xmlns:a16="http://schemas.microsoft.com/office/drawing/2014/main" val="1001046893"/>
                  </a:ext>
                </a:extLst>
              </a:tr>
              <a:tr h="126249">
                <a:tc>
                  <a:txBody>
                    <a:bodyPr/>
                    <a:lstStyle/>
                    <a:p>
                      <a:pPr algn="ctr">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Devaluation</a:t>
                      </a:r>
                    </a:p>
                  </a:txBody>
                  <a:tcPr marL="46216" marR="46216" marT="0" marB="0"/>
                </a:tc>
                <a:tc>
                  <a:txBody>
                    <a:bodyPr/>
                    <a:lstStyle/>
                    <a:p>
                      <a:pPr algn="l">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the reduction in the official value of a currency in relation to other currencies.</a:t>
                      </a:r>
                    </a:p>
                  </a:txBody>
                  <a:tcPr marL="46216" marR="46216" marT="0" marB="0"/>
                </a:tc>
                <a:extLst>
                  <a:ext uri="{0D108BD9-81ED-4DB2-BD59-A6C34878D82A}">
                    <a16:rowId xmlns:a16="http://schemas.microsoft.com/office/drawing/2014/main" val="3442638553"/>
                  </a:ext>
                </a:extLst>
              </a:tr>
              <a:tr h="118247">
                <a:tc>
                  <a:txBody>
                    <a:bodyPr/>
                    <a:lstStyle/>
                    <a:p>
                      <a:pPr algn="ctr">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Siege economy</a:t>
                      </a:r>
                    </a:p>
                  </a:txBody>
                  <a:tcPr marL="46216" marR="46216" marT="0" marB="0"/>
                </a:tc>
                <a:tc>
                  <a:txBody>
                    <a:bodyPr/>
                    <a:lstStyle/>
                    <a:p>
                      <a:pPr algn="l">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an economy in which the export of capital is limited and import controls are imposed.</a:t>
                      </a:r>
                    </a:p>
                  </a:txBody>
                  <a:tcPr marL="46216" marR="46216" marT="0" marB="0"/>
                </a:tc>
                <a:extLst>
                  <a:ext uri="{0D108BD9-81ED-4DB2-BD59-A6C34878D82A}">
                    <a16:rowId xmlns:a16="http://schemas.microsoft.com/office/drawing/2014/main" val="2963564363"/>
                  </a:ext>
                </a:extLst>
              </a:tr>
              <a:tr h="176967">
                <a:tc>
                  <a:txBody>
                    <a:bodyPr/>
                    <a:lstStyle/>
                    <a:p>
                      <a:pPr algn="ctr">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International Monetary Fund</a:t>
                      </a:r>
                    </a:p>
                  </a:txBody>
                  <a:tcPr marL="46216" marR="46216" marT="0" marB="0"/>
                </a:tc>
                <a:tc>
                  <a:txBody>
                    <a:bodyPr/>
                    <a:lstStyle/>
                    <a:p>
                      <a:pPr algn="l">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a major financial agency of the United Nations, and an international financial institution, headquartered in Washington, D.C., consisting of 190 countries.</a:t>
                      </a:r>
                    </a:p>
                  </a:txBody>
                  <a:tcPr marL="46216" marR="46216" marT="0" marB="0"/>
                </a:tc>
                <a:extLst>
                  <a:ext uri="{0D108BD9-81ED-4DB2-BD59-A6C34878D82A}">
                    <a16:rowId xmlns:a16="http://schemas.microsoft.com/office/drawing/2014/main" val="847443800"/>
                  </a:ext>
                </a:extLst>
              </a:tr>
            </a:tbl>
          </a:graphicData>
        </a:graphic>
      </p:graphicFrame>
      <p:graphicFrame>
        <p:nvGraphicFramePr>
          <p:cNvPr id="2" name="Table 1"/>
          <p:cNvGraphicFramePr>
            <a:graphicFrameLocks noGrp="1"/>
          </p:cNvGraphicFramePr>
          <p:nvPr>
            <p:extLst>
              <p:ext uri="{D42A27DB-BD31-4B8C-83A1-F6EECF244321}">
                <p14:modId xmlns:p14="http://schemas.microsoft.com/office/powerpoint/2010/main" val="3176577816"/>
              </p:ext>
            </p:extLst>
          </p:nvPr>
        </p:nvGraphicFramePr>
        <p:xfrm>
          <a:off x="0" y="3110958"/>
          <a:ext cx="6270171" cy="2457442"/>
        </p:xfrm>
        <a:graphic>
          <a:graphicData uri="http://schemas.openxmlformats.org/drawingml/2006/table">
            <a:tbl>
              <a:tblPr firstRow="1" firstCol="1" bandRow="1">
                <a:tableStyleId>{16D9F66E-5EB9-4882-86FB-DCBF35E3C3E4}</a:tableStyleId>
              </a:tblPr>
              <a:tblGrid>
                <a:gridCol w="963687">
                  <a:extLst>
                    <a:ext uri="{9D8B030D-6E8A-4147-A177-3AD203B41FA5}">
                      <a16:colId xmlns:a16="http://schemas.microsoft.com/office/drawing/2014/main" val="2705982345"/>
                    </a:ext>
                  </a:extLst>
                </a:gridCol>
                <a:gridCol w="5306484">
                  <a:extLst>
                    <a:ext uri="{9D8B030D-6E8A-4147-A177-3AD203B41FA5}">
                      <a16:colId xmlns:a16="http://schemas.microsoft.com/office/drawing/2014/main" val="2221226521"/>
                    </a:ext>
                  </a:extLst>
                </a:gridCol>
              </a:tblGrid>
              <a:tr h="50328">
                <a:tc>
                  <a:txBody>
                    <a:bodyPr/>
                    <a:lstStyle/>
                    <a:p>
                      <a:pPr algn="ctr">
                        <a:lnSpc>
                          <a:spcPct val="107000"/>
                        </a:lnSpc>
                        <a:spcAft>
                          <a:spcPts val="0"/>
                        </a:spcAft>
                      </a:pPr>
                      <a:r>
                        <a:rPr lang="en-GB" sz="650" dirty="0">
                          <a:effectLst/>
                          <a:latin typeface="+mn-lt"/>
                        </a:rPr>
                        <a:t>Key person</a:t>
                      </a:r>
                      <a:endParaRPr lang="en-GB" sz="650" dirty="0">
                        <a:effectLst/>
                        <a:latin typeface="+mn-lt"/>
                        <a:ea typeface="Calibri" panose="020F0502020204030204" pitchFamily="34" charset="0"/>
                        <a:cs typeface="Times New Roman" panose="02020603050405020304" pitchFamily="18" charset="0"/>
                      </a:endParaRPr>
                    </a:p>
                  </a:txBody>
                  <a:tcPr marL="31572" marR="31572" marT="0" marB="0"/>
                </a:tc>
                <a:tc>
                  <a:txBody>
                    <a:bodyPr/>
                    <a:lstStyle/>
                    <a:p>
                      <a:pPr>
                        <a:lnSpc>
                          <a:spcPct val="107000"/>
                        </a:lnSpc>
                        <a:spcAft>
                          <a:spcPts val="0"/>
                        </a:spcAft>
                      </a:pPr>
                      <a:r>
                        <a:rPr lang="en-GB" sz="650" dirty="0">
                          <a:effectLst/>
                          <a:latin typeface="+mn-lt"/>
                        </a:rPr>
                        <a:t>Links to topic</a:t>
                      </a:r>
                      <a:endParaRPr lang="en-GB" sz="650" dirty="0">
                        <a:effectLst/>
                        <a:latin typeface="+mn-lt"/>
                        <a:ea typeface="Calibri" panose="020F0502020204030204" pitchFamily="34" charset="0"/>
                        <a:cs typeface="Times New Roman" panose="02020603050405020304" pitchFamily="18" charset="0"/>
                      </a:endParaRPr>
                    </a:p>
                  </a:txBody>
                  <a:tcPr marL="31572" marR="31572" marT="0" marB="0"/>
                </a:tc>
                <a:extLst>
                  <a:ext uri="{0D108BD9-81ED-4DB2-BD59-A6C34878D82A}">
                    <a16:rowId xmlns:a16="http://schemas.microsoft.com/office/drawing/2014/main" val="2986269088"/>
                  </a:ext>
                </a:extLst>
              </a:tr>
              <a:tr h="50328">
                <a:tc>
                  <a:txBody>
                    <a:bodyPr/>
                    <a:lstStyle/>
                    <a:p>
                      <a:pPr algn="ctr">
                        <a:lnSpc>
                          <a:spcPct val="107000"/>
                        </a:lnSpc>
                        <a:spcAft>
                          <a:spcPts val="0"/>
                        </a:spcAft>
                      </a:pPr>
                      <a:r>
                        <a:rPr lang="en-GB" sz="650" b="1" dirty="0">
                          <a:effectLst/>
                          <a:latin typeface="+mn-lt"/>
                          <a:ea typeface="Calibri" panose="020F0502020204030204" pitchFamily="34" charset="0"/>
                          <a:cs typeface="Times New Roman" panose="02020603050405020304" pitchFamily="18" charset="0"/>
                        </a:rPr>
                        <a:t>Sir Eric Geddes</a:t>
                      </a:r>
                    </a:p>
                  </a:txBody>
                  <a:tcPr marL="31572" marR="31572" marT="0" marB="0"/>
                </a:tc>
                <a:tc>
                  <a:txBody>
                    <a:bodyPr/>
                    <a:lstStyle/>
                    <a:p>
                      <a:pPr>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Appointed by Lloyd George to implement greater public spending cuts in 1921. </a:t>
                      </a:r>
                    </a:p>
                  </a:txBody>
                  <a:tcPr marL="31572" marR="31572" marT="0" marB="0"/>
                </a:tc>
                <a:extLst>
                  <a:ext uri="{0D108BD9-81ED-4DB2-BD59-A6C34878D82A}">
                    <a16:rowId xmlns:a16="http://schemas.microsoft.com/office/drawing/2014/main" val="1939471778"/>
                  </a:ext>
                </a:extLst>
              </a:tr>
              <a:tr h="312864">
                <a:tc>
                  <a:txBody>
                    <a:bodyPr/>
                    <a:lstStyle/>
                    <a:p>
                      <a:pPr algn="ctr">
                        <a:lnSpc>
                          <a:spcPct val="107000"/>
                        </a:lnSpc>
                        <a:spcAft>
                          <a:spcPts val="0"/>
                        </a:spcAft>
                      </a:pPr>
                      <a:r>
                        <a:rPr lang="en-GB" sz="650" b="1" dirty="0">
                          <a:effectLst/>
                          <a:latin typeface="+mn-lt"/>
                        </a:rPr>
                        <a:t>John Maynard Keynes</a:t>
                      </a:r>
                      <a:endParaRPr lang="en-GB" sz="650" b="1" dirty="0">
                        <a:effectLst/>
                        <a:latin typeface="+mn-lt"/>
                        <a:ea typeface="Calibri" panose="020F0502020204030204" pitchFamily="34" charset="0"/>
                        <a:cs typeface="Times New Roman" panose="02020603050405020304" pitchFamily="18" charset="0"/>
                      </a:endParaRPr>
                    </a:p>
                  </a:txBody>
                  <a:tcPr marL="31572" marR="31572" marT="0" marB="0"/>
                </a:tc>
                <a:tc>
                  <a:txBody>
                    <a:bodyPr/>
                    <a:lstStyle/>
                    <a:p>
                      <a:pPr>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English economist and philosopher whose ideas fundamentally changed the economic policies of governments. Originally trained in mathematics, he built on and greatly refined earlier work on the causes of business cycles. He advised MacDonald’s government to spend on public works to create jobs, and in 1945, tried to negotiate an emergency loan with America. </a:t>
                      </a:r>
                    </a:p>
                  </a:txBody>
                  <a:tcPr marL="31572" marR="31572" marT="0" marB="0"/>
                </a:tc>
                <a:extLst>
                  <a:ext uri="{0D108BD9-81ED-4DB2-BD59-A6C34878D82A}">
                    <a16:rowId xmlns:a16="http://schemas.microsoft.com/office/drawing/2014/main" val="3369605379"/>
                  </a:ext>
                </a:extLst>
              </a:tr>
              <a:tr h="226041">
                <a:tc>
                  <a:txBody>
                    <a:bodyPr/>
                    <a:lstStyle/>
                    <a:p>
                      <a:pPr algn="ctr">
                        <a:lnSpc>
                          <a:spcPct val="107000"/>
                        </a:lnSpc>
                        <a:spcAft>
                          <a:spcPts val="0"/>
                        </a:spcAft>
                      </a:pPr>
                      <a:r>
                        <a:rPr lang="en-GB" sz="650" b="1" dirty="0">
                          <a:effectLst/>
                          <a:latin typeface="+mn-lt"/>
                          <a:ea typeface="Calibri" panose="020F0502020204030204" pitchFamily="34" charset="0"/>
                          <a:cs typeface="Times New Roman" panose="02020603050405020304" pitchFamily="18" charset="0"/>
                        </a:rPr>
                        <a:t>Philip Snowden</a:t>
                      </a:r>
                    </a:p>
                  </a:txBody>
                  <a:tcPr marL="31572" marR="31572" marT="0" marB="0"/>
                </a:tc>
                <a:tc>
                  <a:txBody>
                    <a:bodyPr/>
                    <a:lstStyle/>
                    <a:p>
                      <a:pPr>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Labour Chancellor of the Exchequer from 1929 until 1931. Snowden’s economic policies led to the split of the Labour Party due to spending cuts and a 10% cut in unemployment assistance in 1931. </a:t>
                      </a:r>
                    </a:p>
                  </a:txBody>
                  <a:tcPr marL="31572" marR="31572" marT="0" marB="0"/>
                </a:tc>
                <a:extLst>
                  <a:ext uri="{0D108BD9-81ED-4DB2-BD59-A6C34878D82A}">
                    <a16:rowId xmlns:a16="http://schemas.microsoft.com/office/drawing/2014/main" val="2862127745"/>
                  </a:ext>
                </a:extLst>
              </a:tr>
              <a:tr h="252548">
                <a:tc>
                  <a:txBody>
                    <a:bodyPr/>
                    <a:lstStyle/>
                    <a:p>
                      <a:pPr algn="ctr">
                        <a:lnSpc>
                          <a:spcPct val="107000"/>
                        </a:lnSpc>
                        <a:spcAft>
                          <a:spcPts val="0"/>
                        </a:spcAft>
                      </a:pPr>
                      <a:r>
                        <a:rPr lang="en-GB" sz="650" b="1" dirty="0">
                          <a:effectLst/>
                          <a:latin typeface="+mn-lt"/>
                          <a:ea typeface="Calibri" panose="020F0502020204030204" pitchFamily="34" charset="0"/>
                          <a:cs typeface="Times New Roman" panose="02020603050405020304" pitchFamily="18" charset="0"/>
                        </a:rPr>
                        <a:t>George Marshall</a:t>
                      </a:r>
                    </a:p>
                  </a:txBody>
                  <a:tcPr marL="31572" marR="31572" marT="0" marB="0"/>
                </a:tc>
                <a:tc>
                  <a:txBody>
                    <a:bodyPr/>
                    <a:lstStyle/>
                    <a:p>
                      <a:pPr>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US Secretary of State post World War Two. In 1948, he proposed offering extensive loans to war-ravaged Europe. He believed if the US did not do this, many nations would fall to communism. Britain was one of the biggest recipients of Marshall Aid, receiving up to £2.7 billion in loans. </a:t>
                      </a:r>
                    </a:p>
                  </a:txBody>
                  <a:tcPr marL="31572" marR="31572" marT="0" marB="0"/>
                </a:tc>
                <a:extLst>
                  <a:ext uri="{0D108BD9-81ED-4DB2-BD59-A6C34878D82A}">
                    <a16:rowId xmlns:a16="http://schemas.microsoft.com/office/drawing/2014/main" val="3038981013"/>
                  </a:ext>
                </a:extLst>
              </a:tr>
              <a:tr h="374469">
                <a:tc>
                  <a:txBody>
                    <a:bodyPr/>
                    <a:lstStyle/>
                    <a:p>
                      <a:pPr algn="ctr">
                        <a:lnSpc>
                          <a:spcPct val="107000"/>
                        </a:lnSpc>
                        <a:spcAft>
                          <a:spcPts val="0"/>
                        </a:spcAft>
                      </a:pPr>
                      <a:r>
                        <a:rPr lang="en-GB" sz="650" b="1" dirty="0">
                          <a:effectLst/>
                          <a:latin typeface="+mn-lt"/>
                          <a:ea typeface="Calibri" panose="020F0502020204030204" pitchFamily="34" charset="0"/>
                          <a:cs typeface="Times New Roman" panose="02020603050405020304" pitchFamily="18" charset="0"/>
                        </a:rPr>
                        <a:t>Tony Benn</a:t>
                      </a:r>
                    </a:p>
                  </a:txBody>
                  <a:tcPr marL="31572" marR="31572" marT="0" marB="0"/>
                </a:tc>
                <a:tc>
                  <a:txBody>
                    <a:bodyPr/>
                    <a:lstStyle/>
                    <a:p>
                      <a:pPr>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Headed the newly created Ministry of Technology in 1966. Wilson created the Ministry in 1964, ‘to guide and stimulate a major national effort to bring advanced technology and new processes into industry’. One of the greatest achievements of the Ministry was the creation of the Concorde. In 1976, Benn also led the left of the Labour Party, proposing an Alternative Economic Strategy, and that the welfare state should be protected from the cuts imposed by the IMF. </a:t>
                      </a:r>
                    </a:p>
                  </a:txBody>
                  <a:tcPr marL="31572" marR="31572" marT="0" marB="0"/>
                </a:tc>
                <a:extLst>
                  <a:ext uri="{0D108BD9-81ED-4DB2-BD59-A6C34878D82A}">
                    <a16:rowId xmlns:a16="http://schemas.microsoft.com/office/drawing/2014/main" val="4069652487"/>
                  </a:ext>
                </a:extLst>
              </a:tr>
              <a:tr h="329711">
                <a:tc>
                  <a:txBody>
                    <a:bodyPr/>
                    <a:lstStyle/>
                    <a:p>
                      <a:pPr algn="ctr">
                        <a:lnSpc>
                          <a:spcPct val="107000"/>
                        </a:lnSpc>
                        <a:spcAft>
                          <a:spcPts val="0"/>
                        </a:spcAft>
                      </a:pPr>
                      <a:r>
                        <a:rPr lang="en-GB" sz="650" b="1" dirty="0">
                          <a:effectLst/>
                          <a:latin typeface="+mn-lt"/>
                          <a:ea typeface="Calibri" panose="020F0502020204030204" pitchFamily="34" charset="0"/>
                          <a:cs typeface="Times New Roman" panose="02020603050405020304" pitchFamily="18" charset="0"/>
                        </a:rPr>
                        <a:t>Anthony Barber</a:t>
                      </a:r>
                    </a:p>
                  </a:txBody>
                  <a:tcPr marL="31572" marR="31572" marT="0" marB="0"/>
                </a:tc>
                <a:tc>
                  <a:txBody>
                    <a:bodyPr/>
                    <a:lstStyle/>
                    <a:p>
                      <a:pPr>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Conservative Chancellor of the Exchequer, in 1972 he attempted a ‘dash for growth’ through his budget with massive tax cuts and forecasts of low borrowing. This led to a huge spike in inflation and then price rises due to the 1973 oil crisis. To cool the economy, Barber implemented public sector pay cuts which led to union unrest and confrontation with the National Union of Miners. </a:t>
                      </a:r>
                    </a:p>
                  </a:txBody>
                  <a:tcPr marL="31572" marR="31572" marT="0" marB="0"/>
                </a:tc>
                <a:extLst>
                  <a:ext uri="{0D108BD9-81ED-4DB2-BD59-A6C34878D82A}">
                    <a16:rowId xmlns:a16="http://schemas.microsoft.com/office/drawing/2014/main" val="972668939"/>
                  </a:ext>
                </a:extLst>
              </a:tr>
              <a:tr h="357051">
                <a:tc>
                  <a:txBody>
                    <a:bodyPr/>
                    <a:lstStyle/>
                    <a:p>
                      <a:pPr algn="ctr">
                        <a:lnSpc>
                          <a:spcPct val="107000"/>
                        </a:lnSpc>
                        <a:spcAft>
                          <a:spcPts val="0"/>
                        </a:spcAft>
                      </a:pPr>
                      <a:r>
                        <a:rPr lang="en-GB" sz="650" b="1" dirty="0">
                          <a:effectLst/>
                          <a:latin typeface="+mn-lt"/>
                          <a:ea typeface="Calibri" panose="020F0502020204030204" pitchFamily="34" charset="0"/>
                          <a:cs typeface="Times New Roman" panose="02020603050405020304" pitchFamily="18" charset="0"/>
                        </a:rPr>
                        <a:t>Denis Healey</a:t>
                      </a:r>
                    </a:p>
                  </a:txBody>
                  <a:tcPr marL="31572" marR="31572" marT="0" marB="0"/>
                </a:tc>
                <a:tc>
                  <a:txBody>
                    <a:bodyPr/>
                    <a:lstStyle/>
                    <a:p>
                      <a:pPr>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Labour chancellor of the Exchequer from 1974 to 1979. By 1975, he questioned his Parties commitment to full employment, as this was leading to increasing inflation. When Healey announced the IMF loan at the 1976 Labour Party conference, he was denounced as a traitor as Britain had to make £3 billion of spending cuts in order to receive the loan. </a:t>
                      </a:r>
                    </a:p>
                  </a:txBody>
                  <a:tcPr marL="31572" marR="31572" marT="0" marB="0"/>
                </a:tc>
                <a:extLst>
                  <a:ext uri="{0D108BD9-81ED-4DB2-BD59-A6C34878D82A}">
                    <a16:rowId xmlns:a16="http://schemas.microsoft.com/office/drawing/2014/main" val="330135056"/>
                  </a:ext>
                </a:extLst>
              </a:tr>
              <a:tr h="357052">
                <a:tc>
                  <a:txBody>
                    <a:bodyPr/>
                    <a:lstStyle/>
                    <a:p>
                      <a:pPr algn="ctr">
                        <a:lnSpc>
                          <a:spcPct val="107000"/>
                        </a:lnSpc>
                        <a:spcAft>
                          <a:spcPts val="0"/>
                        </a:spcAft>
                      </a:pPr>
                      <a:r>
                        <a:rPr lang="en-GB" sz="650" b="1" dirty="0">
                          <a:effectLst/>
                          <a:latin typeface="+mn-lt"/>
                          <a:ea typeface="Calibri" panose="020F0502020204030204" pitchFamily="34" charset="0"/>
                          <a:cs typeface="Times New Roman" panose="02020603050405020304" pitchFamily="18" charset="0"/>
                        </a:rPr>
                        <a:t>Keith Joseph</a:t>
                      </a:r>
                    </a:p>
                  </a:txBody>
                  <a:tcPr marL="31572" marR="31572" marT="0" marB="0"/>
                </a:tc>
                <a:tc>
                  <a:txBody>
                    <a:bodyPr/>
                    <a:lstStyle/>
                    <a:p>
                      <a:pPr>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Became Thatcher’s economic guru, and co-founded The Centre for Policy Studies (CPS). He argued that control of the money supply in an economy was one of the most important roles of government. Monetarism stated that a tight reign on the money supply would eventually prevent inflation, even though it might cause unemployment. Joseph’s policies would mark an end to the post-war economic consensus.</a:t>
                      </a:r>
                    </a:p>
                  </a:txBody>
                  <a:tcPr marL="31572" marR="31572" marT="0" marB="0"/>
                </a:tc>
                <a:extLst>
                  <a:ext uri="{0D108BD9-81ED-4DB2-BD59-A6C34878D82A}">
                    <a16:rowId xmlns:a16="http://schemas.microsoft.com/office/drawing/2014/main" val="1706060691"/>
                  </a:ext>
                </a:extLst>
              </a:tr>
            </a:tbl>
          </a:graphicData>
        </a:graphic>
      </p:graphicFrame>
      <p:graphicFrame>
        <p:nvGraphicFramePr>
          <p:cNvPr id="12" name="Table 11">
            <a:extLst>
              <a:ext uri="{FF2B5EF4-FFF2-40B4-BE49-F238E27FC236}">
                <a16:creationId xmlns:a16="http://schemas.microsoft.com/office/drawing/2014/main" id="{77986687-216A-4AD5-87C5-15582B78212E}"/>
              </a:ext>
            </a:extLst>
          </p:cNvPr>
          <p:cNvGraphicFramePr>
            <a:graphicFrameLocks noGrp="1"/>
          </p:cNvGraphicFramePr>
          <p:nvPr>
            <p:extLst>
              <p:ext uri="{D42A27DB-BD31-4B8C-83A1-F6EECF244321}">
                <p14:modId xmlns:p14="http://schemas.microsoft.com/office/powerpoint/2010/main" val="3095102342"/>
              </p:ext>
            </p:extLst>
          </p:nvPr>
        </p:nvGraphicFramePr>
        <p:xfrm>
          <a:off x="6340492" y="106959"/>
          <a:ext cx="5851507" cy="6644081"/>
        </p:xfrm>
        <a:graphic>
          <a:graphicData uri="http://schemas.openxmlformats.org/drawingml/2006/table">
            <a:tbl>
              <a:tblPr firstRow="1" firstCol="1" bandRow="1">
                <a:tableStyleId>{C4B1156A-380E-4F78-BDF5-A606A8083BF9}</a:tableStyleId>
              </a:tblPr>
              <a:tblGrid>
                <a:gridCol w="868783">
                  <a:extLst>
                    <a:ext uri="{9D8B030D-6E8A-4147-A177-3AD203B41FA5}">
                      <a16:colId xmlns:a16="http://schemas.microsoft.com/office/drawing/2014/main" val="2705982345"/>
                    </a:ext>
                  </a:extLst>
                </a:gridCol>
                <a:gridCol w="4982724">
                  <a:extLst>
                    <a:ext uri="{9D8B030D-6E8A-4147-A177-3AD203B41FA5}">
                      <a16:colId xmlns:a16="http://schemas.microsoft.com/office/drawing/2014/main" val="2221226521"/>
                    </a:ext>
                  </a:extLst>
                </a:gridCol>
              </a:tblGrid>
              <a:tr h="50328">
                <a:tc>
                  <a:txBody>
                    <a:bodyPr/>
                    <a:lstStyle/>
                    <a:p>
                      <a:pPr algn="ctr">
                        <a:lnSpc>
                          <a:spcPct val="107000"/>
                        </a:lnSpc>
                        <a:spcAft>
                          <a:spcPts val="0"/>
                        </a:spcAft>
                      </a:pPr>
                      <a:r>
                        <a:rPr lang="en-GB" sz="700" b="1" dirty="0">
                          <a:effectLst/>
                          <a:latin typeface="+mn-lt"/>
                        </a:rPr>
                        <a:t>Turning points</a:t>
                      </a:r>
                      <a:endParaRPr lang="en-GB" sz="700" b="1" dirty="0">
                        <a:effectLst/>
                        <a:latin typeface="+mn-lt"/>
                        <a:ea typeface="Calibri" panose="020F0502020204030204" pitchFamily="34" charset="0"/>
                        <a:cs typeface="Times New Roman" panose="02020603050405020304" pitchFamily="18" charset="0"/>
                      </a:endParaRPr>
                    </a:p>
                  </a:txBody>
                  <a:tcPr marL="31572" marR="31572" marT="0" marB="0"/>
                </a:tc>
                <a:tc>
                  <a:txBody>
                    <a:bodyPr/>
                    <a:lstStyle/>
                    <a:p>
                      <a:pPr>
                        <a:lnSpc>
                          <a:spcPct val="107000"/>
                        </a:lnSpc>
                        <a:spcAft>
                          <a:spcPts val="0"/>
                        </a:spcAft>
                      </a:pPr>
                      <a:r>
                        <a:rPr lang="en-GB" sz="750" dirty="0">
                          <a:effectLst/>
                          <a:latin typeface="Calibri" panose="020F0502020204030204" pitchFamily="34" charset="0"/>
                          <a:ea typeface="Calibri" panose="020F0502020204030204" pitchFamily="34" charset="0"/>
                          <a:cs typeface="Times New Roman" panose="02020603050405020304" pitchFamily="18" charset="0"/>
                        </a:rPr>
                        <a:t>How the economy developed. </a:t>
                      </a:r>
                    </a:p>
                  </a:txBody>
                  <a:tcPr marL="31572" marR="31572" marT="0" marB="0"/>
                </a:tc>
                <a:extLst>
                  <a:ext uri="{0D108BD9-81ED-4DB2-BD59-A6C34878D82A}">
                    <a16:rowId xmlns:a16="http://schemas.microsoft.com/office/drawing/2014/main" val="2986269088"/>
                  </a:ext>
                </a:extLst>
              </a:tr>
              <a:tr h="555990">
                <a:tc>
                  <a:txBody>
                    <a:bodyPr/>
                    <a:lstStyle/>
                    <a:p>
                      <a:pPr algn="ctr">
                        <a:lnSpc>
                          <a:spcPct val="107000"/>
                        </a:lnSpc>
                        <a:spcAft>
                          <a:spcPts val="0"/>
                        </a:spcAft>
                      </a:pPr>
                      <a:r>
                        <a:rPr lang="en-GB" sz="650" b="1" dirty="0">
                          <a:effectLst/>
                          <a:latin typeface="+mn-lt"/>
                        </a:rPr>
                        <a:t>Post-war boom, crisis and recovery</a:t>
                      </a:r>
                      <a:endParaRPr lang="en-GB" sz="650" b="1" dirty="0">
                        <a:effectLst/>
                        <a:latin typeface="+mn-lt"/>
                        <a:ea typeface="Calibri" panose="020F0502020204030204" pitchFamily="34" charset="0"/>
                        <a:cs typeface="Times New Roman" panose="02020603050405020304" pitchFamily="18" charset="0"/>
                      </a:endParaRPr>
                    </a:p>
                  </a:txBody>
                  <a:tcPr marL="31572" marR="31572" marT="0" marB="0"/>
                </a:tc>
                <a:tc>
                  <a:txBody>
                    <a:bodyPr/>
                    <a:lstStyle/>
                    <a:p>
                      <a:pPr>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Britain was economically damaged post World War One, with the cost of the war being £3.25 billion. There was a short term boom from 1918-1920 due to the savings individuals and businesses had accumulated during the war, due to rationing. In this period, individuals spent on luxury items, and businesses speculated. 1920-1921 marked a period of recession, as 12% of the working adult population were unemployed, which equated to 2 million people by 1921. Wages stagnated, but the cost of living increased by 25% between 1918-1920. This was further exacerbated by the Great Depression beginning in 1929. Recovery took place between 1934 and 1939, with economic growth equalling 4% every year between 1934 and 1937. </a:t>
                      </a:r>
                    </a:p>
                  </a:txBody>
                  <a:tcPr marL="31572" marR="31572" marT="0" marB="0"/>
                </a:tc>
                <a:extLst>
                  <a:ext uri="{0D108BD9-81ED-4DB2-BD59-A6C34878D82A}">
                    <a16:rowId xmlns:a16="http://schemas.microsoft.com/office/drawing/2014/main" val="3796109995"/>
                  </a:ext>
                </a:extLst>
              </a:tr>
              <a:tr h="352605">
                <a:tc>
                  <a:txBody>
                    <a:bodyPr/>
                    <a:lstStyle/>
                    <a:p>
                      <a:pPr algn="ctr">
                        <a:lnSpc>
                          <a:spcPct val="107000"/>
                        </a:lnSpc>
                        <a:spcAft>
                          <a:spcPts val="0"/>
                        </a:spcAft>
                      </a:pPr>
                      <a:r>
                        <a:rPr lang="en-GB" sz="650" b="1" dirty="0">
                          <a:effectLst/>
                          <a:latin typeface="+mn-lt"/>
                          <a:ea typeface="Calibri" panose="020F0502020204030204" pitchFamily="34" charset="0"/>
                          <a:cs typeface="Times New Roman" panose="02020603050405020304" pitchFamily="18" charset="0"/>
                        </a:rPr>
                        <a:t>The Geddes Axe</a:t>
                      </a:r>
                    </a:p>
                  </a:txBody>
                  <a:tcPr marL="31572" marR="31572" marT="0" marB="0"/>
                </a:tc>
                <a:tc>
                  <a:txBody>
                    <a:bodyPr/>
                    <a:lstStyle/>
                    <a:p>
                      <a:pPr>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Sir Eric Geddes was tasked with implementing public spending cuts. Geddes recommended, in line with Lloyd George’s wishes, £87 million of cuts in the 1922-23 budget. Most of this came from the military budget, but the health, welfare and housing budgets were cut from £205.8 million in 1920-21, to £182.1 million in 1922-23.</a:t>
                      </a:r>
                    </a:p>
                  </a:txBody>
                  <a:tcPr marL="31572" marR="31572" marT="0" marB="0"/>
                </a:tc>
                <a:extLst>
                  <a:ext uri="{0D108BD9-81ED-4DB2-BD59-A6C34878D82A}">
                    <a16:rowId xmlns:a16="http://schemas.microsoft.com/office/drawing/2014/main" val="3271529731"/>
                  </a:ext>
                </a:extLst>
              </a:tr>
              <a:tr h="555990">
                <a:tc>
                  <a:txBody>
                    <a:bodyPr/>
                    <a:lstStyle/>
                    <a:p>
                      <a:pPr algn="ctr">
                        <a:lnSpc>
                          <a:spcPct val="107000"/>
                        </a:lnSpc>
                        <a:spcAft>
                          <a:spcPts val="0"/>
                        </a:spcAft>
                      </a:pPr>
                      <a:r>
                        <a:rPr lang="en-GB" sz="650" b="1" dirty="0">
                          <a:effectLst/>
                          <a:latin typeface="+mn-lt"/>
                          <a:ea typeface="Calibri" panose="020F0502020204030204" pitchFamily="34" charset="0"/>
                          <a:cs typeface="Times New Roman" panose="02020603050405020304" pitchFamily="18" charset="0"/>
                        </a:rPr>
                        <a:t>Gold Standard</a:t>
                      </a:r>
                    </a:p>
                  </a:txBody>
                  <a:tcPr marL="31572" marR="31572" marT="0" marB="0"/>
                </a:tc>
                <a:tc>
                  <a:txBody>
                    <a:bodyPr/>
                    <a:lstStyle/>
                    <a:p>
                      <a:pPr>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The value of the pound by a fixed exchange rate – the Gold Standard. This kept the prices of British exports high, this was good in times of boom, but difficult for manufacturers when the economy was struggling. The Gold Standard was suspended during World War One, but reintroduced by Churchill in 1925. The exchange rate at this point was £1 to $4.85. Businesses wanted to come off the Gold Standard to make their exports more affordable. In September 1931, with interest rates at 8%,the Bank of England conceded that the pound could not remain in the Gold Standard. This decision to withdraw from the Gold Standard enable Britain to recover much quicker from the Great Depression. </a:t>
                      </a:r>
                    </a:p>
                  </a:txBody>
                  <a:tcPr marL="31572" marR="31572" marT="0" marB="0"/>
                </a:tc>
                <a:extLst>
                  <a:ext uri="{0D108BD9-81ED-4DB2-BD59-A6C34878D82A}">
                    <a16:rowId xmlns:a16="http://schemas.microsoft.com/office/drawing/2014/main" val="2645946180"/>
                  </a:ext>
                </a:extLst>
              </a:tr>
              <a:tr h="448948">
                <a:tc>
                  <a:txBody>
                    <a:bodyPr/>
                    <a:lstStyle/>
                    <a:p>
                      <a:pPr algn="ctr">
                        <a:lnSpc>
                          <a:spcPct val="107000"/>
                        </a:lnSpc>
                        <a:spcAft>
                          <a:spcPts val="0"/>
                        </a:spcAft>
                      </a:pPr>
                      <a:r>
                        <a:rPr lang="en-GB" sz="650" b="1" dirty="0">
                          <a:effectLst/>
                          <a:latin typeface="+mn-lt"/>
                          <a:ea typeface="Calibri" panose="020F0502020204030204" pitchFamily="34" charset="0"/>
                          <a:cs typeface="Times New Roman" panose="02020603050405020304" pitchFamily="18" charset="0"/>
                        </a:rPr>
                        <a:t>Depression</a:t>
                      </a:r>
                    </a:p>
                  </a:txBody>
                  <a:tcPr marL="31572" marR="31572" marT="0" marB="0"/>
                </a:tc>
                <a:tc>
                  <a:txBody>
                    <a:bodyPr/>
                    <a:lstStyle/>
                    <a:p>
                      <a:pPr>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The Wall Street Crash in October 1929 led to a worldwide economic depression. Global trade contracted by 66% between 1929 and 1934. They were worth a third of GNP and this was catastrophic for a number of industries such as; coal, dock work, cotton, iron and steel and ship building. This led to a decrease in wages for these workers, so shops and markets also suffered. Unemployment increased from 1 million in 1929 to 2.5 million in 1930. </a:t>
                      </a:r>
                    </a:p>
                  </a:txBody>
                  <a:tcPr marL="31572" marR="31572" marT="0" marB="0"/>
                </a:tc>
                <a:extLst>
                  <a:ext uri="{0D108BD9-81ED-4DB2-BD59-A6C34878D82A}">
                    <a16:rowId xmlns:a16="http://schemas.microsoft.com/office/drawing/2014/main" val="244972218"/>
                  </a:ext>
                </a:extLst>
              </a:tr>
              <a:tr h="374468">
                <a:tc>
                  <a:txBody>
                    <a:bodyPr/>
                    <a:lstStyle/>
                    <a:p>
                      <a:pPr algn="ctr">
                        <a:lnSpc>
                          <a:spcPct val="107000"/>
                        </a:lnSpc>
                        <a:spcAft>
                          <a:spcPts val="0"/>
                        </a:spcAft>
                      </a:pPr>
                      <a:r>
                        <a:rPr lang="en-GB" sz="650" b="1" dirty="0">
                          <a:effectLst/>
                          <a:latin typeface="+mn-lt"/>
                          <a:ea typeface="Calibri" panose="020F0502020204030204" pitchFamily="34" charset="0"/>
                          <a:cs typeface="Times New Roman" panose="02020603050405020304" pitchFamily="18" charset="0"/>
                        </a:rPr>
                        <a:t>Hunger marches</a:t>
                      </a:r>
                    </a:p>
                  </a:txBody>
                  <a:tcPr marL="31572" marR="31572" marT="0" marB="0"/>
                </a:tc>
                <a:tc>
                  <a:txBody>
                    <a:bodyPr/>
                    <a:lstStyle/>
                    <a:p>
                      <a:pPr>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Unemployed men marched from depressed regions of Britain to London, encountering both support and opposition </a:t>
                      </a:r>
                      <a:r>
                        <a:rPr lang="en-GB" sz="650" dirty="0" err="1">
                          <a:effectLst/>
                          <a:latin typeface="+mn-lt"/>
                          <a:ea typeface="Calibri" panose="020F0502020204030204" pitchFamily="34" charset="0"/>
                          <a:cs typeface="Times New Roman" panose="02020603050405020304" pitchFamily="18" charset="0"/>
                        </a:rPr>
                        <a:t>en</a:t>
                      </a:r>
                      <a:r>
                        <a:rPr lang="en-GB" sz="650" dirty="0">
                          <a:effectLst/>
                          <a:latin typeface="+mn-lt"/>
                          <a:ea typeface="Calibri" panose="020F0502020204030204" pitchFamily="34" charset="0"/>
                          <a:cs typeface="Times New Roman" panose="02020603050405020304" pitchFamily="18" charset="0"/>
                        </a:rPr>
                        <a:t> route. The most famous was from Jarrow, Tyneside in 1936, known as the Jarrow Crusade. The northeast of England felt forgotten and ignored by the far wealthier southeast and London. They aimed to bring attention to the government of the scale of deprivation and poverty in their region. </a:t>
                      </a:r>
                    </a:p>
                  </a:txBody>
                  <a:tcPr marL="31572" marR="31572" marT="0" marB="0"/>
                </a:tc>
                <a:extLst>
                  <a:ext uri="{0D108BD9-81ED-4DB2-BD59-A6C34878D82A}">
                    <a16:rowId xmlns:a16="http://schemas.microsoft.com/office/drawing/2014/main" val="2381576975"/>
                  </a:ext>
                </a:extLst>
              </a:tr>
              <a:tr h="374469">
                <a:tc>
                  <a:txBody>
                    <a:bodyPr/>
                    <a:lstStyle/>
                    <a:p>
                      <a:pPr algn="ctr">
                        <a:lnSpc>
                          <a:spcPct val="107000"/>
                        </a:lnSpc>
                        <a:spcAft>
                          <a:spcPts val="0"/>
                        </a:spcAft>
                      </a:pPr>
                      <a:r>
                        <a:rPr lang="en-GB" sz="650" b="1" dirty="0">
                          <a:effectLst/>
                          <a:latin typeface="+mn-lt"/>
                          <a:ea typeface="Calibri" panose="020F0502020204030204" pitchFamily="34" charset="0"/>
                          <a:cs typeface="Times New Roman" panose="02020603050405020304" pitchFamily="18" charset="0"/>
                        </a:rPr>
                        <a:t>The Special Areas Act</a:t>
                      </a:r>
                    </a:p>
                  </a:txBody>
                  <a:tcPr marL="31572" marR="31572" marT="0" marB="0"/>
                </a:tc>
                <a:tc>
                  <a:txBody>
                    <a:bodyPr/>
                    <a:lstStyle/>
                    <a:p>
                      <a:pPr>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This was introduced by the government in 1934, and identified Tyneside, south Wales, west Cumberland and Scotland as areas in need of direct government assistance. There was some minor investment, such as a new steel works in Ebbw Vale, bringing some jobs to the south Wales valleys, but it was too little too late. King Edward VIII visited in 1936 stating ‘something must be done’. </a:t>
                      </a:r>
                    </a:p>
                  </a:txBody>
                  <a:tcPr marL="31572" marR="31572" marT="0" marB="0"/>
                </a:tc>
                <a:extLst>
                  <a:ext uri="{0D108BD9-81ED-4DB2-BD59-A6C34878D82A}">
                    <a16:rowId xmlns:a16="http://schemas.microsoft.com/office/drawing/2014/main" val="458440572"/>
                  </a:ext>
                </a:extLst>
              </a:tr>
              <a:tr h="261257">
                <a:tc>
                  <a:txBody>
                    <a:bodyPr/>
                    <a:lstStyle/>
                    <a:p>
                      <a:pPr algn="ctr">
                        <a:lnSpc>
                          <a:spcPct val="107000"/>
                        </a:lnSpc>
                        <a:spcAft>
                          <a:spcPts val="0"/>
                        </a:spcAft>
                      </a:pPr>
                      <a:r>
                        <a:rPr lang="en-GB" sz="650" b="1" dirty="0">
                          <a:effectLst/>
                          <a:latin typeface="+mn-lt"/>
                          <a:ea typeface="Calibri" panose="020F0502020204030204" pitchFamily="34" charset="0"/>
                          <a:cs typeface="Times New Roman" panose="02020603050405020304" pitchFamily="18" charset="0"/>
                        </a:rPr>
                        <a:t>Recovery</a:t>
                      </a:r>
                    </a:p>
                  </a:txBody>
                  <a:tcPr marL="31572" marR="31572" marT="0" marB="0"/>
                </a:tc>
                <a:tc>
                  <a:txBody>
                    <a:bodyPr/>
                    <a:lstStyle/>
                    <a:p>
                      <a:pPr>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In Britain between 1932 and 1937, on average, real incomes rose by 19%, industrial production rose by 46%, GNP rose by 23%, exports increased by 28% and unemployment fell from 17% to 8.5%. </a:t>
                      </a:r>
                    </a:p>
                  </a:txBody>
                  <a:tcPr marL="31572" marR="31572" marT="0" marB="0"/>
                </a:tc>
                <a:extLst>
                  <a:ext uri="{0D108BD9-81ED-4DB2-BD59-A6C34878D82A}">
                    <a16:rowId xmlns:a16="http://schemas.microsoft.com/office/drawing/2014/main" val="428255109"/>
                  </a:ext>
                </a:extLst>
              </a:tr>
              <a:tr h="478971">
                <a:tc>
                  <a:txBody>
                    <a:bodyPr/>
                    <a:lstStyle/>
                    <a:p>
                      <a:pPr algn="ctr">
                        <a:lnSpc>
                          <a:spcPct val="107000"/>
                        </a:lnSpc>
                        <a:spcAft>
                          <a:spcPts val="0"/>
                        </a:spcAft>
                      </a:pPr>
                      <a:r>
                        <a:rPr lang="en-GB" sz="650" b="1" dirty="0">
                          <a:effectLst/>
                          <a:latin typeface="+mn-lt"/>
                          <a:ea typeface="Calibri" panose="020F0502020204030204" pitchFamily="34" charset="0"/>
                          <a:cs typeface="Times New Roman" panose="02020603050405020304" pitchFamily="18" charset="0"/>
                        </a:rPr>
                        <a:t>Creating a managed economy</a:t>
                      </a:r>
                    </a:p>
                  </a:txBody>
                  <a:tcPr marL="31572" marR="31572" marT="0" marB="0"/>
                </a:tc>
                <a:tc>
                  <a:txBody>
                    <a:bodyPr/>
                    <a:lstStyle/>
                    <a:p>
                      <a:pPr>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During World War Two, the government took control of war production and developed specific ministries to control the wartime economy. The following Ministries were created; Aircraft Production, Supply, War Production, Food, Labour and National Service. The ministries were given extensive legal powers, and could take over the running of essential war industries. Production levels were decided by the government. The post-war Labour government maintained this managed economy to a degree, through nationalisation. </a:t>
                      </a:r>
                    </a:p>
                  </a:txBody>
                  <a:tcPr marL="31572" marR="31572" marT="0" marB="0"/>
                </a:tc>
                <a:extLst>
                  <a:ext uri="{0D108BD9-81ED-4DB2-BD59-A6C34878D82A}">
                    <a16:rowId xmlns:a16="http://schemas.microsoft.com/office/drawing/2014/main" val="3241940125"/>
                  </a:ext>
                </a:extLst>
              </a:tr>
              <a:tr h="431914">
                <a:tc>
                  <a:txBody>
                    <a:bodyPr/>
                    <a:lstStyle/>
                    <a:p>
                      <a:pPr algn="ctr">
                        <a:lnSpc>
                          <a:spcPct val="107000"/>
                        </a:lnSpc>
                        <a:spcAft>
                          <a:spcPts val="0"/>
                        </a:spcAft>
                      </a:pPr>
                      <a:r>
                        <a:rPr lang="en-GB" sz="650" b="1" dirty="0">
                          <a:effectLst/>
                          <a:latin typeface="+mn-lt"/>
                          <a:ea typeface="Calibri" panose="020F0502020204030204" pitchFamily="34" charset="0"/>
                          <a:cs typeface="Times New Roman" panose="02020603050405020304" pitchFamily="18" charset="0"/>
                        </a:rPr>
                        <a:t>Economic Aid</a:t>
                      </a:r>
                    </a:p>
                  </a:txBody>
                  <a:tcPr marL="31572" marR="31572" marT="0" marB="0"/>
                </a:tc>
                <a:tc>
                  <a:txBody>
                    <a:bodyPr/>
                    <a:lstStyle/>
                    <a:p>
                      <a:pPr>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The USA offered Britain extensive economic help between 1939 and 1941,despite being neutral. The 1939 American Neutrality Act allowed Britain to but supplies with only cash, but their cash was gone by 1940. This is when the credit agreement, Lend-Lease Aid was reached. Finally American ‘Liberty Ships’ were crucial in providing Britain with an economic lifeline, as the large cargo ships carried oil, coal, timber, foodstuffs and essential raw materials. </a:t>
                      </a:r>
                    </a:p>
                  </a:txBody>
                  <a:tcPr marL="31572" marR="31572" marT="0" marB="0"/>
                </a:tc>
                <a:extLst>
                  <a:ext uri="{0D108BD9-81ED-4DB2-BD59-A6C34878D82A}">
                    <a16:rowId xmlns:a16="http://schemas.microsoft.com/office/drawing/2014/main" val="844264354"/>
                  </a:ext>
                </a:extLst>
              </a:tr>
              <a:tr h="357052">
                <a:tc>
                  <a:txBody>
                    <a:bodyPr/>
                    <a:lstStyle/>
                    <a:p>
                      <a:pPr algn="ctr">
                        <a:lnSpc>
                          <a:spcPct val="107000"/>
                        </a:lnSpc>
                        <a:spcAft>
                          <a:spcPts val="0"/>
                        </a:spcAft>
                      </a:pPr>
                      <a:r>
                        <a:rPr lang="en-GB" sz="650" b="1" dirty="0">
                          <a:effectLst/>
                          <a:latin typeface="+mn-lt"/>
                          <a:ea typeface="Calibri" panose="020F0502020204030204" pitchFamily="34" charset="0"/>
                          <a:cs typeface="Times New Roman" panose="02020603050405020304" pitchFamily="18" charset="0"/>
                        </a:rPr>
                        <a:t>Post-war austerity</a:t>
                      </a:r>
                    </a:p>
                  </a:txBody>
                  <a:tcPr marL="31572" marR="31572" marT="0" marB="0"/>
                </a:tc>
                <a:tc>
                  <a:txBody>
                    <a:bodyPr/>
                    <a:lstStyle/>
                    <a:p>
                      <a:pPr>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By the end of World War Two, Britain was in £4 billion of debt to the USA. Repaying this and the growing interest cost £70 million a day. US brands now competed with British ones. In August 1945, Keynes attempted to negotiate an emergency loan for Britain with the US government. A harsh winter in 1947 led to the reintroduction of rationing in Britain., and food shortages in areas of the country.  </a:t>
                      </a:r>
                    </a:p>
                  </a:txBody>
                  <a:tcPr marL="31572" marR="31572" marT="0" marB="0"/>
                </a:tc>
                <a:extLst>
                  <a:ext uri="{0D108BD9-81ED-4DB2-BD59-A6C34878D82A}">
                    <a16:rowId xmlns:a16="http://schemas.microsoft.com/office/drawing/2014/main" val="2600356254"/>
                  </a:ext>
                </a:extLst>
              </a:tr>
              <a:tr h="350473">
                <a:tc>
                  <a:txBody>
                    <a:bodyPr/>
                    <a:lstStyle/>
                    <a:p>
                      <a:pPr algn="ctr">
                        <a:lnSpc>
                          <a:spcPct val="107000"/>
                        </a:lnSpc>
                        <a:spcAft>
                          <a:spcPts val="0"/>
                        </a:spcAft>
                      </a:pPr>
                      <a:r>
                        <a:rPr lang="en-GB" sz="650" b="1" dirty="0">
                          <a:effectLst/>
                          <a:latin typeface="+mn-lt"/>
                          <a:ea typeface="Calibri" panose="020F0502020204030204" pitchFamily="34" charset="0"/>
                          <a:cs typeface="Times New Roman" panose="02020603050405020304" pitchFamily="18" charset="0"/>
                        </a:rPr>
                        <a:t>The end of empire</a:t>
                      </a:r>
                    </a:p>
                  </a:txBody>
                  <a:tcPr marL="31572" marR="31572" marT="0" marB="0"/>
                </a:tc>
                <a:tc>
                  <a:txBody>
                    <a:bodyPr/>
                    <a:lstStyle/>
                    <a:p>
                      <a:pPr>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In 1918, Britain had the largest empire in the world, but this was in decline by the 1950s. The following nations gained independence at this time; India (1947), Ghana (1957), Jamaica (1962), Uganda (1962), Kenya (1963) and Malaysia (1957). Britain had to abandon their colonies as they cost more to govern and administer than they were worth in trade.</a:t>
                      </a:r>
                    </a:p>
                  </a:txBody>
                  <a:tcPr marL="31572" marR="31572" marT="0" marB="0"/>
                </a:tc>
                <a:extLst>
                  <a:ext uri="{0D108BD9-81ED-4DB2-BD59-A6C34878D82A}">
                    <a16:rowId xmlns:a16="http://schemas.microsoft.com/office/drawing/2014/main" val="2953522660"/>
                  </a:ext>
                </a:extLst>
              </a:tr>
              <a:tr h="354921">
                <a:tc>
                  <a:txBody>
                    <a:bodyPr/>
                    <a:lstStyle/>
                    <a:p>
                      <a:pPr algn="ctr">
                        <a:lnSpc>
                          <a:spcPct val="107000"/>
                        </a:lnSpc>
                        <a:spcAft>
                          <a:spcPts val="0"/>
                        </a:spcAft>
                      </a:pPr>
                      <a:r>
                        <a:rPr lang="en-GB" sz="650" b="1" dirty="0">
                          <a:effectLst/>
                          <a:latin typeface="+mn-lt"/>
                          <a:ea typeface="Calibri" panose="020F0502020204030204" pitchFamily="34" charset="0"/>
                          <a:cs typeface="Times New Roman" panose="02020603050405020304" pitchFamily="18" charset="0"/>
                        </a:rPr>
                        <a:t>‘Stop-go’ economics</a:t>
                      </a:r>
                    </a:p>
                  </a:txBody>
                  <a:tcPr marL="31572" marR="31572" marT="0" marB="0"/>
                </a:tc>
                <a:tc>
                  <a:txBody>
                    <a:bodyPr/>
                    <a:lstStyle/>
                    <a:p>
                      <a:pPr>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In the period 1954-64, consumer affluence grew. The government relaxed law around consumer credit, and the Conservatives allowed the consumer economy to grow, but excessive spending led to a growth in inflation and imports. To counter this, Macmillan deliberately slowed the economy by raising interest rates taxes. This led to exports becoming less competitive and resentment from tax payers. </a:t>
                      </a:r>
                    </a:p>
                  </a:txBody>
                  <a:tcPr marL="31572" marR="31572" marT="0" marB="0"/>
                </a:tc>
                <a:extLst>
                  <a:ext uri="{0D108BD9-81ED-4DB2-BD59-A6C34878D82A}">
                    <a16:rowId xmlns:a16="http://schemas.microsoft.com/office/drawing/2014/main" val="1207427265"/>
                  </a:ext>
                </a:extLst>
              </a:tr>
              <a:tr h="461554">
                <a:tc>
                  <a:txBody>
                    <a:bodyPr/>
                    <a:lstStyle/>
                    <a:p>
                      <a:pPr algn="ctr">
                        <a:lnSpc>
                          <a:spcPct val="107000"/>
                        </a:lnSpc>
                        <a:spcAft>
                          <a:spcPts val="0"/>
                        </a:spcAft>
                      </a:pPr>
                      <a:r>
                        <a:rPr lang="en-GB" sz="650" b="1" dirty="0">
                          <a:effectLst/>
                          <a:latin typeface="+mn-lt"/>
                          <a:ea typeface="Calibri" panose="020F0502020204030204" pitchFamily="34" charset="0"/>
                          <a:cs typeface="Times New Roman" panose="02020603050405020304" pitchFamily="18" charset="0"/>
                        </a:rPr>
                        <a:t>NEDDY and NICKY</a:t>
                      </a:r>
                    </a:p>
                  </a:txBody>
                  <a:tcPr marL="31572" marR="31572" marT="0" marB="0"/>
                </a:tc>
                <a:tc>
                  <a:txBody>
                    <a:bodyPr/>
                    <a:lstStyle/>
                    <a:p>
                      <a:pPr>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NEDDY (The National Development Council and Office) and NICKY (the National Incomes Commission) were introduced by Macmillan. NEDDY was an institution were management and unions could discuss the development of the economy and cooperate with one another. NICKY was an advisory council formed of economists and industry experts. Its role was to give guidance to employers and unions on what the government considered ‘reasonable’ pay increases. </a:t>
                      </a:r>
                    </a:p>
                  </a:txBody>
                  <a:tcPr marL="31572" marR="31572" marT="0" marB="0"/>
                </a:tc>
                <a:extLst>
                  <a:ext uri="{0D108BD9-81ED-4DB2-BD59-A6C34878D82A}">
                    <a16:rowId xmlns:a16="http://schemas.microsoft.com/office/drawing/2014/main" val="894626301"/>
                  </a:ext>
                </a:extLst>
              </a:tr>
              <a:tr h="374469">
                <a:tc>
                  <a:txBody>
                    <a:bodyPr/>
                    <a:lstStyle/>
                    <a:p>
                      <a:pPr algn="ctr">
                        <a:lnSpc>
                          <a:spcPct val="107000"/>
                        </a:lnSpc>
                        <a:spcAft>
                          <a:spcPts val="0"/>
                        </a:spcAft>
                      </a:pPr>
                      <a:r>
                        <a:rPr lang="en-GB" sz="650" b="1" dirty="0">
                          <a:effectLst/>
                          <a:latin typeface="+mn-lt"/>
                          <a:ea typeface="Calibri" panose="020F0502020204030204" pitchFamily="34" charset="0"/>
                          <a:cs typeface="Times New Roman" panose="02020603050405020304" pitchFamily="18" charset="0"/>
                        </a:rPr>
                        <a:t>Prices and Incomes Act</a:t>
                      </a:r>
                    </a:p>
                  </a:txBody>
                  <a:tcPr marL="31572" marR="31572" marT="0" marB="0"/>
                </a:tc>
                <a:tc>
                  <a:txBody>
                    <a:bodyPr/>
                    <a:lstStyle/>
                    <a:p>
                      <a:pPr>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Wilson’s government created the National Board on Prices and Incomes (NBPI) to regulate pay settlements. The Prices and Incomes Act 1966  accompanied this to enforce a statutory wage freeze for six months, to curb inflation. The Prices and Incomes Act 1967 allowed wage increases in companies that could prove they were increasing productivity and output. </a:t>
                      </a:r>
                    </a:p>
                  </a:txBody>
                  <a:tcPr marL="31572" marR="31572" marT="0" marB="0"/>
                </a:tc>
                <a:extLst>
                  <a:ext uri="{0D108BD9-81ED-4DB2-BD59-A6C34878D82A}">
                    <a16:rowId xmlns:a16="http://schemas.microsoft.com/office/drawing/2014/main" val="1947697181"/>
                  </a:ext>
                </a:extLst>
              </a:tr>
              <a:tr h="374469">
                <a:tc>
                  <a:txBody>
                    <a:bodyPr/>
                    <a:lstStyle/>
                    <a:p>
                      <a:pPr algn="ctr">
                        <a:lnSpc>
                          <a:spcPct val="107000"/>
                        </a:lnSpc>
                        <a:spcAft>
                          <a:spcPts val="0"/>
                        </a:spcAft>
                      </a:pPr>
                      <a:r>
                        <a:rPr lang="en-GB" sz="650" b="1" dirty="0">
                          <a:effectLst/>
                          <a:latin typeface="+mn-lt"/>
                          <a:ea typeface="Calibri" panose="020F0502020204030204" pitchFamily="34" charset="0"/>
                          <a:cs typeface="Times New Roman" panose="02020603050405020304" pitchFamily="18" charset="0"/>
                        </a:rPr>
                        <a:t>Heath’s U-turn</a:t>
                      </a:r>
                    </a:p>
                  </a:txBody>
                  <a:tcPr marL="31572" marR="31572" marT="0" marB="0"/>
                </a:tc>
                <a:tc>
                  <a:txBody>
                    <a:bodyPr/>
                    <a:lstStyle/>
                    <a:p>
                      <a:pPr>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In 1970, Heath’s pre-election </a:t>
                      </a:r>
                      <a:r>
                        <a:rPr lang="en-GB" sz="650" dirty="0" err="1">
                          <a:effectLst/>
                          <a:latin typeface="+mn-lt"/>
                          <a:ea typeface="Calibri" panose="020F0502020204030204" pitchFamily="34" charset="0"/>
                          <a:cs typeface="Times New Roman" panose="02020603050405020304" pitchFamily="18" charset="0"/>
                        </a:rPr>
                        <a:t>Selsdon</a:t>
                      </a:r>
                      <a:r>
                        <a:rPr lang="en-GB" sz="650" dirty="0">
                          <a:effectLst/>
                          <a:latin typeface="+mn-lt"/>
                          <a:ea typeface="Calibri" panose="020F0502020204030204" pitchFamily="34" charset="0"/>
                          <a:cs typeface="Times New Roman" panose="02020603050405020304" pitchFamily="18" charset="0"/>
                        </a:rPr>
                        <a:t> Park meeting outlined major economic changes, and a break from consensus economics. The Conservatives were elected in 1970 and implemented a series of spending cuts, however by 1972, unemployment was rising above 1 million for the first time since 1947, hence Heath u-turned and pumped money into health, education and welfare, in order to kickstart the economy. </a:t>
                      </a:r>
                    </a:p>
                  </a:txBody>
                  <a:tcPr marL="31572" marR="31572" marT="0" marB="0"/>
                </a:tc>
                <a:extLst>
                  <a:ext uri="{0D108BD9-81ED-4DB2-BD59-A6C34878D82A}">
                    <a16:rowId xmlns:a16="http://schemas.microsoft.com/office/drawing/2014/main" val="1581646401"/>
                  </a:ext>
                </a:extLst>
              </a:tr>
              <a:tr h="344427">
                <a:tc>
                  <a:txBody>
                    <a:bodyPr/>
                    <a:lstStyle/>
                    <a:p>
                      <a:pPr algn="ctr">
                        <a:lnSpc>
                          <a:spcPct val="107000"/>
                        </a:lnSpc>
                        <a:spcAft>
                          <a:spcPts val="0"/>
                        </a:spcAft>
                      </a:pPr>
                      <a:r>
                        <a:rPr lang="en-GB" sz="650" b="1" dirty="0">
                          <a:effectLst/>
                          <a:latin typeface="+mn-lt"/>
                          <a:ea typeface="Calibri" panose="020F0502020204030204" pitchFamily="34" charset="0"/>
                          <a:cs typeface="Times New Roman" panose="02020603050405020304" pitchFamily="18" charset="0"/>
                        </a:rPr>
                        <a:t>IMF Loan</a:t>
                      </a:r>
                    </a:p>
                  </a:txBody>
                  <a:tcPr marL="31572" marR="31572" marT="0" marB="0"/>
                </a:tc>
                <a:tc>
                  <a:txBody>
                    <a:bodyPr/>
                    <a:lstStyle/>
                    <a:p>
                      <a:pPr>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By early 1976, confidence in the British economy was in rapid decline due to the rate of inflation and the likelihood of further strikes. The value of the pound slumped, and the government had to accept a loan from the IMF. The loan was agreed by September, when the value of the pound had declined by nearly 20%, from $2 to $1.63. The loan was just under £4 billion, but Britain had to make £3 billion of spending cuts. </a:t>
                      </a:r>
                    </a:p>
                  </a:txBody>
                  <a:tcPr marL="31572" marR="31572" marT="0" marB="0"/>
                </a:tc>
                <a:extLst>
                  <a:ext uri="{0D108BD9-81ED-4DB2-BD59-A6C34878D82A}">
                    <a16:rowId xmlns:a16="http://schemas.microsoft.com/office/drawing/2014/main" val="4217791794"/>
                  </a:ext>
                </a:extLst>
              </a:tr>
            </a:tbl>
          </a:graphicData>
        </a:graphic>
      </p:graphicFrame>
      <p:sp>
        <p:nvSpPr>
          <p:cNvPr id="3" name="TextBox 2">
            <a:extLst>
              <a:ext uri="{FF2B5EF4-FFF2-40B4-BE49-F238E27FC236}">
                <a16:creationId xmlns:a16="http://schemas.microsoft.com/office/drawing/2014/main" id="{2B277377-5E06-4874-9536-640B60698A3D}"/>
              </a:ext>
            </a:extLst>
          </p:cNvPr>
          <p:cNvSpPr txBox="1"/>
          <p:nvPr/>
        </p:nvSpPr>
        <p:spPr>
          <a:xfrm>
            <a:off x="0" y="6550223"/>
            <a:ext cx="2621280" cy="307777"/>
          </a:xfrm>
          <a:prstGeom prst="rect">
            <a:avLst/>
          </a:prstGeom>
          <a:solidFill>
            <a:srgbClr val="DCB9FF"/>
          </a:solidFill>
          <a:ln>
            <a:solidFill>
              <a:srgbClr val="7030A0"/>
            </a:solidFill>
          </a:ln>
        </p:spPr>
        <p:txBody>
          <a:bodyPr wrap="square" rtlCol="0">
            <a:spAutoFit/>
          </a:bodyPr>
          <a:lstStyle/>
          <a:p>
            <a:pPr algn="ctr"/>
            <a:r>
              <a:rPr lang="en-GB" sz="700" b="1" dirty="0"/>
              <a:t>Historians to use in essays:</a:t>
            </a:r>
          </a:p>
          <a:p>
            <a:r>
              <a:rPr lang="en-GB" sz="700" dirty="0"/>
              <a:t>Stephen Constantine</a:t>
            </a:r>
            <a:r>
              <a:rPr lang="en-GB" sz="700" i="1" dirty="0"/>
              <a:t> ‘Unemployment in Britain Between the Wars’. </a:t>
            </a:r>
          </a:p>
        </p:txBody>
      </p:sp>
      <p:graphicFrame>
        <p:nvGraphicFramePr>
          <p:cNvPr id="6" name="Table 5">
            <a:extLst>
              <a:ext uri="{FF2B5EF4-FFF2-40B4-BE49-F238E27FC236}">
                <a16:creationId xmlns:a16="http://schemas.microsoft.com/office/drawing/2014/main" id="{57065BCE-D36F-4354-8A83-97F0607DEA2B}"/>
              </a:ext>
            </a:extLst>
          </p:cNvPr>
          <p:cNvGraphicFramePr>
            <a:graphicFrameLocks noGrp="1"/>
          </p:cNvGraphicFramePr>
          <p:nvPr>
            <p:extLst>
              <p:ext uri="{D42A27DB-BD31-4B8C-83A1-F6EECF244321}">
                <p14:modId xmlns:p14="http://schemas.microsoft.com/office/powerpoint/2010/main" val="1333802450"/>
              </p:ext>
            </p:extLst>
          </p:nvPr>
        </p:nvGraphicFramePr>
        <p:xfrm>
          <a:off x="0" y="5586313"/>
          <a:ext cx="6270171" cy="960120"/>
        </p:xfrm>
        <a:graphic>
          <a:graphicData uri="http://schemas.openxmlformats.org/drawingml/2006/table">
            <a:tbl>
              <a:tblPr firstRow="1" bandRow="1">
                <a:tableStyleId>{69CF1AB2-1976-4502-BF36-3FF5EA218861}</a:tableStyleId>
              </a:tblPr>
              <a:tblGrid>
                <a:gridCol w="818606">
                  <a:extLst>
                    <a:ext uri="{9D8B030D-6E8A-4147-A177-3AD203B41FA5}">
                      <a16:colId xmlns:a16="http://schemas.microsoft.com/office/drawing/2014/main" val="233624121"/>
                    </a:ext>
                  </a:extLst>
                </a:gridCol>
                <a:gridCol w="5451565">
                  <a:extLst>
                    <a:ext uri="{9D8B030D-6E8A-4147-A177-3AD203B41FA5}">
                      <a16:colId xmlns:a16="http://schemas.microsoft.com/office/drawing/2014/main" val="2238638831"/>
                    </a:ext>
                  </a:extLst>
                </a:gridCol>
              </a:tblGrid>
              <a:tr h="0">
                <a:tc>
                  <a:txBody>
                    <a:bodyPr/>
                    <a:lstStyle/>
                    <a:p>
                      <a:pPr algn="ctr"/>
                      <a:r>
                        <a:rPr lang="en-GB" sz="650" b="1" dirty="0"/>
                        <a:t>Economic theory</a:t>
                      </a:r>
                    </a:p>
                  </a:txBody>
                  <a:tcPr/>
                </a:tc>
                <a:tc>
                  <a:txBody>
                    <a:bodyPr/>
                    <a:lstStyle/>
                    <a:p>
                      <a:r>
                        <a:rPr lang="en-GB" sz="650" b="1" dirty="0"/>
                        <a:t>Explanation, and links to the period. </a:t>
                      </a:r>
                    </a:p>
                  </a:txBody>
                  <a:tcPr/>
                </a:tc>
                <a:extLst>
                  <a:ext uri="{0D108BD9-81ED-4DB2-BD59-A6C34878D82A}">
                    <a16:rowId xmlns:a16="http://schemas.microsoft.com/office/drawing/2014/main" val="4221564118"/>
                  </a:ext>
                </a:extLst>
              </a:tr>
              <a:tr h="370840">
                <a:tc>
                  <a:txBody>
                    <a:bodyPr/>
                    <a:lstStyle/>
                    <a:p>
                      <a:pPr algn="ctr"/>
                      <a:r>
                        <a:rPr lang="en-GB" sz="650" b="1" dirty="0"/>
                        <a:t>Keynesianism</a:t>
                      </a:r>
                    </a:p>
                  </a:txBody>
                  <a:tcPr/>
                </a:tc>
                <a:tc>
                  <a:txBody>
                    <a:bodyPr/>
                    <a:lstStyle/>
                    <a:p>
                      <a:r>
                        <a:rPr lang="en-GB" sz="650" b="0" dirty="0"/>
                        <a:t>The economic theory or practice based on the ideas of the English economist John Maynard Keynes. Keynesians believe that, because prices are somewhat rigid, fluctuations in any component of spending—consumption, investment, or government expenditures—cause output to change. If government spending increases, for example, and all other spending components remain constant, then output will increase.</a:t>
                      </a:r>
                    </a:p>
                  </a:txBody>
                  <a:tcPr/>
                </a:tc>
                <a:extLst>
                  <a:ext uri="{0D108BD9-81ED-4DB2-BD59-A6C34878D82A}">
                    <a16:rowId xmlns:a16="http://schemas.microsoft.com/office/drawing/2014/main" val="4289331545"/>
                  </a:ext>
                </a:extLst>
              </a:tr>
              <a:tr h="0">
                <a:tc>
                  <a:txBody>
                    <a:bodyPr/>
                    <a:lstStyle/>
                    <a:p>
                      <a:pPr algn="ctr"/>
                      <a:r>
                        <a:rPr lang="en-GB" sz="650" b="1" dirty="0"/>
                        <a:t>Nationalisation</a:t>
                      </a:r>
                    </a:p>
                  </a:txBody>
                  <a:tcPr/>
                </a:tc>
                <a:tc>
                  <a:txBody>
                    <a:bodyPr/>
                    <a:lstStyle/>
                    <a:p>
                      <a:r>
                        <a:rPr lang="en-GB" sz="650" b="0" dirty="0"/>
                        <a:t>The transfer of a major branch of industry or commerce from private to state ownership or control.</a:t>
                      </a:r>
                    </a:p>
                  </a:txBody>
                  <a:tcPr/>
                </a:tc>
                <a:extLst>
                  <a:ext uri="{0D108BD9-81ED-4DB2-BD59-A6C34878D82A}">
                    <a16:rowId xmlns:a16="http://schemas.microsoft.com/office/drawing/2014/main" val="902403016"/>
                  </a:ext>
                </a:extLst>
              </a:tr>
              <a:tr h="185767">
                <a:tc>
                  <a:txBody>
                    <a:bodyPr/>
                    <a:lstStyle/>
                    <a:p>
                      <a:pPr algn="ctr"/>
                      <a:r>
                        <a:rPr lang="en-GB" sz="650" b="1" dirty="0"/>
                        <a:t>Monetarism</a:t>
                      </a:r>
                    </a:p>
                  </a:txBody>
                  <a:tcPr/>
                </a:tc>
                <a:tc>
                  <a:txBody>
                    <a:bodyPr/>
                    <a:lstStyle/>
                    <a:p>
                      <a:r>
                        <a:rPr lang="en-GB" sz="650" b="0" dirty="0"/>
                        <a:t>The theory or practice of controlling the supply of money as the chief method of stabilizing the economy.</a:t>
                      </a:r>
                    </a:p>
                  </a:txBody>
                  <a:tcPr/>
                </a:tc>
                <a:extLst>
                  <a:ext uri="{0D108BD9-81ED-4DB2-BD59-A6C34878D82A}">
                    <a16:rowId xmlns:a16="http://schemas.microsoft.com/office/drawing/2014/main" val="1104831558"/>
                  </a:ext>
                </a:extLst>
              </a:tr>
            </a:tbl>
          </a:graphicData>
        </a:graphic>
      </p:graphicFrame>
      <p:sp>
        <p:nvSpPr>
          <p:cNvPr id="5" name="Rectangle 4"/>
          <p:cNvSpPr/>
          <p:nvPr/>
        </p:nvSpPr>
        <p:spPr>
          <a:xfrm>
            <a:off x="4256721" y="-763"/>
            <a:ext cx="2202803" cy="215444"/>
          </a:xfrm>
          <a:prstGeom prst="rect">
            <a:avLst/>
          </a:prstGeom>
          <a:solidFill>
            <a:srgbClr val="FFCDFF"/>
          </a:solidFill>
          <a:ln>
            <a:solidFill>
              <a:srgbClr val="CC0099"/>
            </a:solidFill>
          </a:ln>
        </p:spPr>
        <p:txBody>
          <a:bodyPr wrap="square">
            <a:spAutoFit/>
          </a:bodyPr>
          <a:lstStyle/>
          <a:p>
            <a:pPr algn="ctr">
              <a:tabLst>
                <a:tab pos="2865755" algn="ctr"/>
                <a:tab pos="5731510" algn="r"/>
              </a:tabLst>
            </a:pPr>
            <a:r>
              <a:rPr lang="en-GB" sz="800" b="1" dirty="0">
                <a:latin typeface="Calibri" panose="020F0502020204030204" pitchFamily="34" charset="0"/>
                <a:ea typeface="Calibri" panose="020F0502020204030204" pitchFamily="34" charset="0"/>
                <a:cs typeface="Calibri" panose="020F0502020204030204" pitchFamily="34" charset="0"/>
              </a:rPr>
              <a:t>Theme 1b: Responding to economic challenge. </a:t>
            </a:r>
          </a:p>
        </p:txBody>
      </p:sp>
    </p:spTree>
    <p:extLst>
      <p:ext uri="{BB962C8B-B14F-4D97-AF65-F5344CB8AC3E}">
        <p14:creationId xmlns:p14="http://schemas.microsoft.com/office/powerpoint/2010/main" val="8032867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347901742"/>
              </p:ext>
            </p:extLst>
          </p:nvPr>
        </p:nvGraphicFramePr>
        <p:xfrm>
          <a:off x="0" y="0"/>
          <a:ext cx="5799909" cy="4043763"/>
        </p:xfrm>
        <a:graphic>
          <a:graphicData uri="http://schemas.openxmlformats.org/drawingml/2006/table">
            <a:tbl>
              <a:tblPr firstRow="1" firstCol="1" bandRow="1">
                <a:tableStyleId>{8A107856-5554-42FB-B03E-39F5DBC370BA}</a:tableStyleId>
              </a:tblPr>
              <a:tblGrid>
                <a:gridCol w="1503718">
                  <a:extLst>
                    <a:ext uri="{9D8B030D-6E8A-4147-A177-3AD203B41FA5}">
                      <a16:colId xmlns:a16="http://schemas.microsoft.com/office/drawing/2014/main" val="1265899685"/>
                    </a:ext>
                  </a:extLst>
                </a:gridCol>
                <a:gridCol w="4296191">
                  <a:extLst>
                    <a:ext uri="{9D8B030D-6E8A-4147-A177-3AD203B41FA5}">
                      <a16:colId xmlns:a16="http://schemas.microsoft.com/office/drawing/2014/main" val="2662037822"/>
                    </a:ext>
                  </a:extLst>
                </a:gridCol>
              </a:tblGrid>
              <a:tr h="176967">
                <a:tc>
                  <a:txBody>
                    <a:bodyPr/>
                    <a:lstStyle/>
                    <a:p>
                      <a:pPr algn="ctr">
                        <a:lnSpc>
                          <a:spcPct val="107000"/>
                        </a:lnSpc>
                        <a:spcAft>
                          <a:spcPts val="0"/>
                        </a:spcAft>
                      </a:pPr>
                      <a:r>
                        <a:rPr lang="en-GB" sz="650" dirty="0">
                          <a:effectLst/>
                          <a:latin typeface="+mn-lt"/>
                        </a:rPr>
                        <a:t>Key term</a:t>
                      </a:r>
                      <a:endParaRPr lang="en-GB" sz="650" dirty="0">
                        <a:effectLst/>
                        <a:latin typeface="+mn-lt"/>
                        <a:ea typeface="Calibri" panose="020F0502020204030204" pitchFamily="34" charset="0"/>
                        <a:cs typeface="Times New Roman" panose="02020603050405020304" pitchFamily="18" charset="0"/>
                      </a:endParaRPr>
                    </a:p>
                  </a:txBody>
                  <a:tcPr marL="46216" marR="46216" marT="0" marB="0"/>
                </a:tc>
                <a:tc>
                  <a:txBody>
                    <a:bodyPr/>
                    <a:lstStyle/>
                    <a:p>
                      <a:pPr algn="l">
                        <a:lnSpc>
                          <a:spcPct val="107000"/>
                        </a:lnSpc>
                        <a:spcAft>
                          <a:spcPts val="0"/>
                        </a:spcAft>
                      </a:pPr>
                      <a:r>
                        <a:rPr lang="en-GB" sz="650" dirty="0">
                          <a:effectLst/>
                          <a:latin typeface="+mn-lt"/>
                        </a:rPr>
                        <a:t>Definition</a:t>
                      </a:r>
                      <a:endParaRPr lang="en-GB" sz="650" dirty="0">
                        <a:effectLst/>
                        <a:latin typeface="+mn-lt"/>
                        <a:ea typeface="Calibri" panose="020F0502020204030204" pitchFamily="34" charset="0"/>
                        <a:cs typeface="Times New Roman" panose="02020603050405020304" pitchFamily="18" charset="0"/>
                      </a:endParaRPr>
                    </a:p>
                  </a:txBody>
                  <a:tcPr marL="46216" marR="46216" marT="0" marB="0"/>
                </a:tc>
                <a:extLst>
                  <a:ext uri="{0D108BD9-81ED-4DB2-BD59-A6C34878D82A}">
                    <a16:rowId xmlns:a16="http://schemas.microsoft.com/office/drawing/2014/main" val="2315115412"/>
                  </a:ext>
                </a:extLst>
              </a:tr>
              <a:tr h="176967">
                <a:tc>
                  <a:txBody>
                    <a:bodyPr/>
                    <a:lstStyle/>
                    <a:p>
                      <a:pPr algn="ctr">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Trades Union Congress</a:t>
                      </a:r>
                    </a:p>
                  </a:txBody>
                  <a:tcPr marL="46216" marR="46216" marT="0" marB="0"/>
                </a:tc>
                <a:tc>
                  <a:txBody>
                    <a:bodyPr/>
                    <a:lstStyle/>
                    <a:p>
                      <a:pPr algn="l">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Organisation of different trade unions, to speak and act on their behalf. </a:t>
                      </a:r>
                    </a:p>
                  </a:txBody>
                  <a:tcPr marL="46216" marR="46216" marT="0" marB="0"/>
                </a:tc>
                <a:extLst>
                  <a:ext uri="{0D108BD9-81ED-4DB2-BD59-A6C34878D82A}">
                    <a16:rowId xmlns:a16="http://schemas.microsoft.com/office/drawing/2014/main" val="2369831160"/>
                  </a:ext>
                </a:extLst>
              </a:tr>
              <a:tr h="176967">
                <a:tc>
                  <a:txBody>
                    <a:bodyPr/>
                    <a:lstStyle/>
                    <a:p>
                      <a:pPr algn="ctr">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General strike</a:t>
                      </a:r>
                    </a:p>
                  </a:txBody>
                  <a:tcPr marL="46216" marR="46216" marT="0" marB="0"/>
                </a:tc>
                <a:tc>
                  <a:txBody>
                    <a:bodyPr/>
                    <a:lstStyle/>
                    <a:p>
                      <a:pPr algn="l">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A strike of key workers in a national workforce, bringing most of the economy to a halt. </a:t>
                      </a:r>
                    </a:p>
                  </a:txBody>
                  <a:tcPr marL="46216" marR="46216" marT="0" marB="0"/>
                </a:tc>
                <a:extLst>
                  <a:ext uri="{0D108BD9-81ED-4DB2-BD59-A6C34878D82A}">
                    <a16:rowId xmlns:a16="http://schemas.microsoft.com/office/drawing/2014/main" val="2673112782"/>
                  </a:ext>
                </a:extLst>
              </a:tr>
              <a:tr h="176967">
                <a:tc>
                  <a:txBody>
                    <a:bodyPr/>
                    <a:lstStyle/>
                    <a:p>
                      <a:pPr algn="ctr">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Russian Civil War</a:t>
                      </a:r>
                    </a:p>
                  </a:txBody>
                  <a:tcPr marL="46216" marR="46216" marT="0" marB="0"/>
                </a:tc>
                <a:tc>
                  <a:txBody>
                    <a:bodyPr/>
                    <a:lstStyle/>
                    <a:p>
                      <a:pPr algn="l">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A three year war in Russia (1918-21), following the communist seizure of power, fought between the Bolsheviks and their opponents. Britain became involved on the side of the anti-communist forces. </a:t>
                      </a:r>
                    </a:p>
                  </a:txBody>
                  <a:tcPr marL="46216" marR="46216" marT="0" marB="0"/>
                </a:tc>
                <a:extLst>
                  <a:ext uri="{0D108BD9-81ED-4DB2-BD59-A6C34878D82A}">
                    <a16:rowId xmlns:a16="http://schemas.microsoft.com/office/drawing/2014/main" val="1029377618"/>
                  </a:ext>
                </a:extLst>
              </a:tr>
              <a:tr h="135585">
                <a:tc>
                  <a:txBody>
                    <a:bodyPr/>
                    <a:lstStyle/>
                    <a:p>
                      <a:pPr algn="ctr">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Miners Federation of Great Britain</a:t>
                      </a:r>
                    </a:p>
                  </a:txBody>
                  <a:tcPr marL="46216" marR="46216" marT="0" marB="0"/>
                </a:tc>
                <a:tc>
                  <a:txBody>
                    <a:bodyPr/>
                    <a:lstStyle/>
                    <a:p>
                      <a:pPr algn="l">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MFGB - The largest union, with over 900,000 members in 1921. </a:t>
                      </a:r>
                    </a:p>
                  </a:txBody>
                  <a:tcPr marL="46216" marR="46216" marT="0" marB="0"/>
                </a:tc>
                <a:extLst>
                  <a:ext uri="{0D108BD9-81ED-4DB2-BD59-A6C34878D82A}">
                    <a16:rowId xmlns:a16="http://schemas.microsoft.com/office/drawing/2014/main" val="3719410518"/>
                  </a:ext>
                </a:extLst>
              </a:tr>
              <a:tr h="176967">
                <a:tc>
                  <a:txBody>
                    <a:bodyPr/>
                    <a:lstStyle/>
                    <a:p>
                      <a:pPr algn="ctr">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National Transport Workers Federation</a:t>
                      </a:r>
                    </a:p>
                  </a:txBody>
                  <a:tcPr marL="46216" marR="46216" marT="0" marB="0"/>
                </a:tc>
                <a:tc>
                  <a:txBody>
                    <a:bodyPr/>
                    <a:lstStyle/>
                    <a:p>
                      <a:pPr algn="l">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NTWF - Represented the dock workers. Discussed united strike action with other unions in 1921, to protect wages in the event of a post-war economic slump. </a:t>
                      </a:r>
                    </a:p>
                  </a:txBody>
                  <a:tcPr marL="46216" marR="46216" marT="0" marB="0"/>
                </a:tc>
                <a:extLst>
                  <a:ext uri="{0D108BD9-81ED-4DB2-BD59-A6C34878D82A}">
                    <a16:rowId xmlns:a16="http://schemas.microsoft.com/office/drawing/2014/main" val="644231084"/>
                  </a:ext>
                </a:extLst>
              </a:tr>
              <a:tr h="143973">
                <a:tc>
                  <a:txBody>
                    <a:bodyPr/>
                    <a:lstStyle/>
                    <a:p>
                      <a:pPr algn="ctr">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National Union of Railwaymen</a:t>
                      </a:r>
                    </a:p>
                  </a:txBody>
                  <a:tcPr marL="46216" marR="46216" marT="0" marB="0"/>
                </a:tc>
                <a:tc>
                  <a:txBody>
                    <a:bodyPr/>
                    <a:lstStyle/>
                    <a:p>
                      <a:pPr algn="l">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NUR - Represent railway workers, as above they discussed joint strike action in 1921. </a:t>
                      </a:r>
                    </a:p>
                  </a:txBody>
                  <a:tcPr marL="46216" marR="46216" marT="0" marB="0"/>
                </a:tc>
                <a:extLst>
                  <a:ext uri="{0D108BD9-81ED-4DB2-BD59-A6C34878D82A}">
                    <a16:rowId xmlns:a16="http://schemas.microsoft.com/office/drawing/2014/main" val="904029803"/>
                  </a:ext>
                </a:extLst>
              </a:tr>
              <a:tr h="176967">
                <a:tc>
                  <a:txBody>
                    <a:bodyPr/>
                    <a:lstStyle/>
                    <a:p>
                      <a:pPr algn="ctr">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Emergency Powers Act</a:t>
                      </a:r>
                    </a:p>
                  </a:txBody>
                  <a:tcPr marL="46216" marR="46216" marT="0" marB="0"/>
                </a:tc>
                <a:tc>
                  <a:txBody>
                    <a:bodyPr/>
                    <a:lstStyle/>
                    <a:p>
                      <a:pPr algn="l">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Passed in 1920, it gave the government the right to use the powers in the Defence of the Realm Act during peacetime, but required parliament to meet before It was implemented. </a:t>
                      </a:r>
                    </a:p>
                  </a:txBody>
                  <a:tcPr marL="46216" marR="46216" marT="0" marB="0"/>
                </a:tc>
                <a:extLst>
                  <a:ext uri="{0D108BD9-81ED-4DB2-BD59-A6C34878D82A}">
                    <a16:rowId xmlns:a16="http://schemas.microsoft.com/office/drawing/2014/main" val="3358030297"/>
                  </a:ext>
                </a:extLst>
              </a:tr>
              <a:tr h="151065">
                <a:tc>
                  <a:txBody>
                    <a:bodyPr/>
                    <a:lstStyle/>
                    <a:p>
                      <a:pPr algn="ctr">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Sedition </a:t>
                      </a:r>
                    </a:p>
                  </a:txBody>
                  <a:tcPr marL="46216" marR="46216" marT="0" marB="0"/>
                </a:tc>
                <a:tc>
                  <a:txBody>
                    <a:bodyPr/>
                    <a:lstStyle/>
                    <a:p>
                      <a:pPr algn="l">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Treason against the government. </a:t>
                      </a:r>
                    </a:p>
                  </a:txBody>
                  <a:tcPr marL="46216" marR="46216" marT="0" marB="0"/>
                </a:tc>
                <a:extLst>
                  <a:ext uri="{0D108BD9-81ED-4DB2-BD59-A6C34878D82A}">
                    <a16:rowId xmlns:a16="http://schemas.microsoft.com/office/drawing/2014/main" val="1120537099"/>
                  </a:ext>
                </a:extLst>
              </a:tr>
              <a:tr h="145035">
                <a:tc>
                  <a:txBody>
                    <a:bodyPr/>
                    <a:lstStyle/>
                    <a:p>
                      <a:pPr algn="ctr">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Sympathetic strikes</a:t>
                      </a:r>
                    </a:p>
                  </a:txBody>
                  <a:tcPr marL="46216" marR="46216" marT="0" marB="0"/>
                </a:tc>
                <a:tc>
                  <a:txBody>
                    <a:bodyPr/>
                    <a:lstStyle/>
                    <a:p>
                      <a:pPr algn="l">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Strikes undertaken by unions who are not involved directly in the dispute but who show solidarity with workers who are. </a:t>
                      </a:r>
                    </a:p>
                  </a:txBody>
                  <a:tcPr marL="46216" marR="46216" marT="0" marB="0"/>
                </a:tc>
                <a:extLst>
                  <a:ext uri="{0D108BD9-81ED-4DB2-BD59-A6C34878D82A}">
                    <a16:rowId xmlns:a16="http://schemas.microsoft.com/office/drawing/2014/main" val="3872900115"/>
                  </a:ext>
                </a:extLst>
              </a:tr>
              <a:tr h="117866">
                <a:tc>
                  <a:txBody>
                    <a:bodyPr/>
                    <a:lstStyle/>
                    <a:p>
                      <a:pPr algn="ctr">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Mass picketing</a:t>
                      </a:r>
                    </a:p>
                  </a:txBody>
                  <a:tcPr marL="46216" marR="46216" marT="0" marB="0"/>
                </a:tc>
                <a:tc>
                  <a:txBody>
                    <a:bodyPr/>
                    <a:lstStyle/>
                    <a:p>
                      <a:pPr algn="l">
                        <a:lnSpc>
                          <a:spcPct val="107000"/>
                        </a:lnSpc>
                        <a:spcAft>
                          <a:spcPts val="0"/>
                        </a:spcAft>
                      </a:pPr>
                      <a:r>
                        <a:rPr lang="en-GB" sz="650" baseline="0" dirty="0">
                          <a:effectLst/>
                          <a:latin typeface="+mn-lt"/>
                          <a:ea typeface="Calibri" panose="020F0502020204030204" pitchFamily="34" charset="0"/>
                          <a:cs typeface="Times New Roman" panose="02020603050405020304" pitchFamily="18" charset="0"/>
                        </a:rPr>
                        <a:t>Protests outside places of work where strikes are taking place, designed to prevent non-striking employees from getting into work. </a:t>
                      </a:r>
                    </a:p>
                  </a:txBody>
                  <a:tcPr marL="46216" marR="46216" marT="0" marB="0"/>
                </a:tc>
                <a:extLst>
                  <a:ext uri="{0D108BD9-81ED-4DB2-BD59-A6C34878D82A}">
                    <a16:rowId xmlns:a16="http://schemas.microsoft.com/office/drawing/2014/main" val="792632568"/>
                  </a:ext>
                </a:extLst>
              </a:tr>
              <a:tr h="176967">
                <a:tc>
                  <a:txBody>
                    <a:bodyPr/>
                    <a:lstStyle/>
                    <a:p>
                      <a:pPr algn="ctr">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Essential Work Order</a:t>
                      </a:r>
                    </a:p>
                  </a:txBody>
                  <a:tcPr marL="46216" marR="46216" marT="0" marB="0"/>
                </a:tc>
                <a:tc>
                  <a:txBody>
                    <a:bodyPr/>
                    <a:lstStyle/>
                    <a:p>
                      <a:pPr algn="l">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Tied people to jobs considered essential for the war effort and made it difficult for employers to dismiss them. Skilled workers in essential war industries were exempt from military service. </a:t>
                      </a:r>
                    </a:p>
                  </a:txBody>
                  <a:tcPr marL="46216" marR="46216" marT="0" marB="0"/>
                </a:tc>
                <a:extLst>
                  <a:ext uri="{0D108BD9-81ED-4DB2-BD59-A6C34878D82A}">
                    <a16:rowId xmlns:a16="http://schemas.microsoft.com/office/drawing/2014/main" val="3638712735"/>
                  </a:ext>
                </a:extLst>
              </a:tr>
              <a:tr h="139194">
                <a:tc>
                  <a:txBody>
                    <a:bodyPr/>
                    <a:lstStyle/>
                    <a:p>
                      <a:pPr algn="ctr">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Control of Employment Act</a:t>
                      </a:r>
                    </a:p>
                  </a:txBody>
                  <a:tcPr marL="46216" marR="46216" marT="0" marB="0"/>
                </a:tc>
                <a:tc>
                  <a:txBody>
                    <a:bodyPr/>
                    <a:lstStyle/>
                    <a:p>
                      <a:pPr algn="l">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Passed in September 1939. Allowed semi-skilled workers to undertake formally skilled jobs. </a:t>
                      </a:r>
                    </a:p>
                  </a:txBody>
                  <a:tcPr marL="46216" marR="46216" marT="0" marB="0"/>
                </a:tc>
                <a:extLst>
                  <a:ext uri="{0D108BD9-81ED-4DB2-BD59-A6C34878D82A}">
                    <a16:rowId xmlns:a16="http://schemas.microsoft.com/office/drawing/2014/main" val="852541237"/>
                  </a:ext>
                </a:extLst>
              </a:tr>
              <a:tr h="228308">
                <a:tc>
                  <a:txBody>
                    <a:bodyPr/>
                    <a:lstStyle/>
                    <a:p>
                      <a:pPr marL="0" marR="0" indent="0" algn="ctr" defTabSz="914400" rtl="0" eaLnBrk="1" fontAlgn="auto" latinLnBrk="0" hangingPunct="1">
                        <a:lnSpc>
                          <a:spcPct val="107000"/>
                        </a:lnSpc>
                        <a:spcBef>
                          <a:spcPts val="0"/>
                        </a:spcBef>
                        <a:spcAft>
                          <a:spcPts val="0"/>
                        </a:spcAft>
                        <a:buClrTx/>
                        <a:buSzTx/>
                        <a:buFontTx/>
                        <a:buNone/>
                        <a:tabLst/>
                        <a:defRPr/>
                      </a:pPr>
                      <a:r>
                        <a:rPr lang="en-GB" sz="650" dirty="0">
                          <a:effectLst/>
                          <a:latin typeface="+mn-lt"/>
                          <a:ea typeface="Calibri" panose="020F0502020204030204" pitchFamily="34" charset="0"/>
                          <a:cs typeface="Times New Roman" panose="02020603050405020304" pitchFamily="18" charset="0"/>
                        </a:rPr>
                        <a:t>Paternalist </a:t>
                      </a:r>
                    </a:p>
                  </a:txBody>
                  <a:tcPr marL="46216" marR="46216" marT="0" marB="0"/>
                </a:tc>
                <a:tc>
                  <a:txBody>
                    <a:bodyPr/>
                    <a:lstStyle/>
                    <a:p>
                      <a:pPr algn="l">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A hierarchical view of society hat sees the upper classes as benign ‘parents’ to the lower classes, knowing what is right for them and acting in their best interest; and where employers are concerned for the welfare of their employees in a fatherly fashion. </a:t>
                      </a:r>
                    </a:p>
                  </a:txBody>
                  <a:tcPr marL="46216" marR="46216" marT="0" marB="0"/>
                </a:tc>
                <a:extLst>
                  <a:ext uri="{0D108BD9-81ED-4DB2-BD59-A6C34878D82A}">
                    <a16:rowId xmlns:a16="http://schemas.microsoft.com/office/drawing/2014/main" val="2755601967"/>
                  </a:ext>
                </a:extLst>
              </a:tr>
              <a:tr h="148798">
                <a:tc>
                  <a:txBody>
                    <a:bodyPr/>
                    <a:lstStyle/>
                    <a:p>
                      <a:pPr algn="ctr">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Materialism</a:t>
                      </a:r>
                    </a:p>
                  </a:txBody>
                  <a:tcPr marL="46216" marR="46216" marT="0" marB="0"/>
                </a:tc>
                <a:tc>
                  <a:txBody>
                    <a:bodyPr/>
                    <a:lstStyle/>
                    <a:p>
                      <a:pPr algn="l">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The prioritising of material objects and consumer spending; emphasis on the value of possessions. </a:t>
                      </a:r>
                    </a:p>
                  </a:txBody>
                  <a:tcPr marL="46216" marR="46216" marT="0" marB="0"/>
                </a:tc>
                <a:extLst>
                  <a:ext uri="{0D108BD9-81ED-4DB2-BD59-A6C34878D82A}">
                    <a16:rowId xmlns:a16="http://schemas.microsoft.com/office/drawing/2014/main" val="906225362"/>
                  </a:ext>
                </a:extLst>
              </a:tr>
              <a:tr h="139337">
                <a:tc>
                  <a:txBody>
                    <a:bodyPr/>
                    <a:lstStyle/>
                    <a:p>
                      <a:pPr algn="ctr">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Consumerism</a:t>
                      </a:r>
                    </a:p>
                  </a:txBody>
                  <a:tcPr marL="46216" marR="46216" marT="0" marB="0"/>
                </a:tc>
                <a:tc>
                  <a:txBody>
                    <a:bodyPr/>
                    <a:lstStyle/>
                    <a:p>
                      <a:pPr algn="l">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The pursuit and acquisition of consumer goods. </a:t>
                      </a:r>
                    </a:p>
                  </a:txBody>
                  <a:tcPr marL="46216" marR="46216" marT="0" marB="0"/>
                </a:tc>
                <a:extLst>
                  <a:ext uri="{0D108BD9-81ED-4DB2-BD59-A6C34878D82A}">
                    <a16:rowId xmlns:a16="http://schemas.microsoft.com/office/drawing/2014/main" val="1001046893"/>
                  </a:ext>
                </a:extLst>
              </a:tr>
              <a:tr h="139337">
                <a:tc>
                  <a:txBody>
                    <a:bodyPr/>
                    <a:lstStyle/>
                    <a:p>
                      <a:pPr algn="ctr">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Deferential</a:t>
                      </a:r>
                    </a:p>
                  </a:txBody>
                  <a:tcPr marL="46216" marR="46216" marT="0" marB="0"/>
                </a:tc>
                <a:tc>
                  <a:txBody>
                    <a:bodyPr/>
                    <a:lstStyle/>
                    <a:p>
                      <a:pPr algn="l">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Term given to the traditional respect shown by lower members of society for those in classes above them. </a:t>
                      </a:r>
                    </a:p>
                  </a:txBody>
                  <a:tcPr marL="46216" marR="46216" marT="0" marB="0"/>
                </a:tc>
                <a:extLst>
                  <a:ext uri="{0D108BD9-81ED-4DB2-BD59-A6C34878D82A}">
                    <a16:rowId xmlns:a16="http://schemas.microsoft.com/office/drawing/2014/main" val="3442638553"/>
                  </a:ext>
                </a:extLst>
              </a:tr>
              <a:tr h="176967">
                <a:tc>
                  <a:txBody>
                    <a:bodyPr/>
                    <a:lstStyle/>
                    <a:p>
                      <a:pPr algn="ctr">
                        <a:lnSpc>
                          <a:spcPct val="107000"/>
                        </a:lnSpc>
                        <a:spcAft>
                          <a:spcPts val="0"/>
                        </a:spcAft>
                      </a:pPr>
                      <a:r>
                        <a:rPr lang="en-GB" sz="650" i="1" dirty="0">
                          <a:effectLst/>
                          <a:latin typeface="+mn-lt"/>
                          <a:ea typeface="Calibri" panose="020F0502020204030204" pitchFamily="34" charset="0"/>
                          <a:cs typeface="Times New Roman" panose="02020603050405020304" pitchFamily="18" charset="0"/>
                        </a:rPr>
                        <a:t>I’m Alright Jack</a:t>
                      </a:r>
                    </a:p>
                  </a:txBody>
                  <a:tcPr marL="46216" marR="46216" marT="0" marB="0"/>
                </a:tc>
                <a:tc>
                  <a:txBody>
                    <a:bodyPr/>
                    <a:lstStyle/>
                    <a:p>
                      <a:pPr algn="l">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A 1959 hit comedy film. It became the most successful film of the year, and satirised British industrial relations. The film portrayed the shop steward as a pompous, incompetent bully and the other protagonist was ab incompetent recent graduate and new employee. </a:t>
                      </a:r>
                    </a:p>
                  </a:txBody>
                  <a:tcPr marL="46216" marR="46216" marT="0" marB="0"/>
                </a:tc>
                <a:extLst>
                  <a:ext uri="{0D108BD9-81ED-4DB2-BD59-A6C34878D82A}">
                    <a16:rowId xmlns:a16="http://schemas.microsoft.com/office/drawing/2014/main" val="2963564363"/>
                  </a:ext>
                </a:extLst>
              </a:tr>
              <a:tr h="136444">
                <a:tc>
                  <a:txBody>
                    <a:bodyPr/>
                    <a:lstStyle/>
                    <a:p>
                      <a:pPr algn="ctr">
                        <a:lnSpc>
                          <a:spcPct val="107000"/>
                        </a:lnSpc>
                        <a:spcAft>
                          <a:spcPts val="0"/>
                        </a:spcAft>
                      </a:pPr>
                      <a:r>
                        <a:rPr lang="en-GB" sz="650" i="0" dirty="0">
                          <a:effectLst/>
                          <a:latin typeface="+mn-lt"/>
                          <a:ea typeface="Calibri" panose="020F0502020204030204" pitchFamily="34" charset="0"/>
                          <a:cs typeface="Times New Roman" panose="02020603050405020304" pitchFamily="18" charset="0"/>
                        </a:rPr>
                        <a:t>White Paper</a:t>
                      </a:r>
                    </a:p>
                  </a:txBody>
                  <a:tcPr marL="46216" marR="46216" marT="0" marB="0"/>
                </a:tc>
                <a:tc>
                  <a:txBody>
                    <a:bodyPr/>
                    <a:lstStyle/>
                    <a:p>
                      <a:pPr algn="l">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Document outlining government policy on an issue. </a:t>
                      </a:r>
                    </a:p>
                  </a:txBody>
                  <a:tcPr marL="46216" marR="46216" marT="0" marB="0"/>
                </a:tc>
                <a:extLst>
                  <a:ext uri="{0D108BD9-81ED-4DB2-BD59-A6C34878D82A}">
                    <a16:rowId xmlns:a16="http://schemas.microsoft.com/office/drawing/2014/main" val="4194345893"/>
                  </a:ext>
                </a:extLst>
              </a:tr>
              <a:tr h="156754">
                <a:tc>
                  <a:txBody>
                    <a:bodyPr/>
                    <a:lstStyle/>
                    <a:p>
                      <a:pPr algn="ctr">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State of emergency </a:t>
                      </a:r>
                    </a:p>
                  </a:txBody>
                  <a:tcPr marL="46216" marR="46216" marT="0" marB="0"/>
                </a:tc>
                <a:tc>
                  <a:txBody>
                    <a:bodyPr/>
                    <a:lstStyle/>
                    <a:p>
                      <a:pPr algn="l">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Emergency or crisis situation announced by the government. </a:t>
                      </a:r>
                    </a:p>
                  </a:txBody>
                  <a:tcPr marL="46216" marR="46216" marT="0" marB="0"/>
                </a:tc>
                <a:extLst>
                  <a:ext uri="{0D108BD9-81ED-4DB2-BD59-A6C34878D82A}">
                    <a16:rowId xmlns:a16="http://schemas.microsoft.com/office/drawing/2014/main" val="2585745921"/>
                  </a:ext>
                </a:extLst>
              </a:tr>
              <a:tr h="176967">
                <a:tc>
                  <a:txBody>
                    <a:bodyPr/>
                    <a:lstStyle/>
                    <a:p>
                      <a:pPr algn="ctr">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‘Social contract’</a:t>
                      </a:r>
                    </a:p>
                  </a:txBody>
                  <a:tcPr marL="46216" marR="46216" marT="0" marB="0"/>
                </a:tc>
                <a:tc>
                  <a:txBody>
                    <a:bodyPr/>
                    <a:lstStyle/>
                    <a:p>
                      <a:pPr algn="l">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A voluntary code to prevent the need for a formal incomes policy, with specified limits for pay rises. Relied on the assumption that union bosses could convince their members to accept pay restraint. </a:t>
                      </a:r>
                    </a:p>
                  </a:txBody>
                  <a:tcPr marL="46216" marR="46216" marT="0" marB="0"/>
                </a:tc>
                <a:extLst>
                  <a:ext uri="{0D108BD9-81ED-4DB2-BD59-A6C34878D82A}">
                    <a16:rowId xmlns:a16="http://schemas.microsoft.com/office/drawing/2014/main" val="2129517657"/>
                  </a:ext>
                </a:extLst>
              </a:tr>
              <a:tr h="176967">
                <a:tc>
                  <a:txBody>
                    <a:bodyPr/>
                    <a:lstStyle/>
                    <a:p>
                      <a:pPr algn="ctr">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Shop stewards</a:t>
                      </a:r>
                    </a:p>
                  </a:txBody>
                  <a:tcPr marL="46216" marR="46216" marT="0" marB="0"/>
                </a:tc>
                <a:tc>
                  <a:txBody>
                    <a:bodyPr/>
                    <a:lstStyle/>
                    <a:p>
                      <a:pPr algn="l">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Local union representatives in workplaces, who grew increasingly powerful during the post-war period because they could call spontaneous strike action. </a:t>
                      </a:r>
                    </a:p>
                  </a:txBody>
                  <a:tcPr marL="46216" marR="46216" marT="0" marB="0"/>
                </a:tc>
                <a:extLst>
                  <a:ext uri="{0D108BD9-81ED-4DB2-BD59-A6C34878D82A}">
                    <a16:rowId xmlns:a16="http://schemas.microsoft.com/office/drawing/2014/main" val="576223061"/>
                  </a:ext>
                </a:extLst>
              </a:tr>
            </a:tbl>
          </a:graphicData>
        </a:graphic>
      </p:graphicFrame>
      <p:graphicFrame>
        <p:nvGraphicFramePr>
          <p:cNvPr id="2" name="Table 1"/>
          <p:cNvGraphicFramePr>
            <a:graphicFrameLocks noGrp="1"/>
          </p:cNvGraphicFramePr>
          <p:nvPr>
            <p:extLst>
              <p:ext uri="{D42A27DB-BD31-4B8C-83A1-F6EECF244321}">
                <p14:modId xmlns:p14="http://schemas.microsoft.com/office/powerpoint/2010/main" val="2239556104"/>
              </p:ext>
            </p:extLst>
          </p:nvPr>
        </p:nvGraphicFramePr>
        <p:xfrm>
          <a:off x="0" y="4120167"/>
          <a:ext cx="5799909" cy="2367381"/>
        </p:xfrm>
        <a:graphic>
          <a:graphicData uri="http://schemas.openxmlformats.org/drawingml/2006/table">
            <a:tbl>
              <a:tblPr firstRow="1" firstCol="1" bandRow="1">
                <a:tableStyleId>{16D9F66E-5EB9-4882-86FB-DCBF35E3C3E4}</a:tableStyleId>
              </a:tblPr>
              <a:tblGrid>
                <a:gridCol w="818815">
                  <a:extLst>
                    <a:ext uri="{9D8B030D-6E8A-4147-A177-3AD203B41FA5}">
                      <a16:colId xmlns:a16="http://schemas.microsoft.com/office/drawing/2014/main" val="2705982345"/>
                    </a:ext>
                  </a:extLst>
                </a:gridCol>
                <a:gridCol w="4981094">
                  <a:extLst>
                    <a:ext uri="{9D8B030D-6E8A-4147-A177-3AD203B41FA5}">
                      <a16:colId xmlns:a16="http://schemas.microsoft.com/office/drawing/2014/main" val="2221226521"/>
                    </a:ext>
                  </a:extLst>
                </a:gridCol>
              </a:tblGrid>
              <a:tr h="50328">
                <a:tc>
                  <a:txBody>
                    <a:bodyPr/>
                    <a:lstStyle/>
                    <a:p>
                      <a:pPr algn="ctr">
                        <a:lnSpc>
                          <a:spcPct val="107000"/>
                        </a:lnSpc>
                        <a:spcAft>
                          <a:spcPts val="0"/>
                        </a:spcAft>
                      </a:pPr>
                      <a:r>
                        <a:rPr lang="en-GB" sz="650" dirty="0">
                          <a:effectLst/>
                          <a:latin typeface="+mn-lt"/>
                        </a:rPr>
                        <a:t>Key person</a:t>
                      </a:r>
                      <a:endParaRPr lang="en-GB" sz="650" dirty="0">
                        <a:effectLst/>
                        <a:latin typeface="+mn-lt"/>
                        <a:ea typeface="Calibri" panose="020F0502020204030204" pitchFamily="34" charset="0"/>
                        <a:cs typeface="Times New Roman" panose="02020603050405020304" pitchFamily="18" charset="0"/>
                      </a:endParaRPr>
                    </a:p>
                  </a:txBody>
                  <a:tcPr marL="31572" marR="31572" marT="0" marB="0"/>
                </a:tc>
                <a:tc>
                  <a:txBody>
                    <a:bodyPr/>
                    <a:lstStyle/>
                    <a:p>
                      <a:pPr>
                        <a:lnSpc>
                          <a:spcPct val="107000"/>
                        </a:lnSpc>
                        <a:spcAft>
                          <a:spcPts val="0"/>
                        </a:spcAft>
                      </a:pPr>
                      <a:r>
                        <a:rPr lang="en-GB" sz="650" dirty="0">
                          <a:effectLst/>
                          <a:latin typeface="+mn-lt"/>
                        </a:rPr>
                        <a:t>Links to topic</a:t>
                      </a:r>
                      <a:endParaRPr lang="en-GB" sz="650" dirty="0">
                        <a:effectLst/>
                        <a:latin typeface="+mn-lt"/>
                        <a:ea typeface="Calibri" panose="020F0502020204030204" pitchFamily="34" charset="0"/>
                        <a:cs typeface="Times New Roman" panose="02020603050405020304" pitchFamily="18" charset="0"/>
                      </a:endParaRPr>
                    </a:p>
                  </a:txBody>
                  <a:tcPr marL="31572" marR="31572" marT="0" marB="0"/>
                </a:tc>
                <a:extLst>
                  <a:ext uri="{0D108BD9-81ED-4DB2-BD59-A6C34878D82A}">
                    <a16:rowId xmlns:a16="http://schemas.microsoft.com/office/drawing/2014/main" val="2986269088"/>
                  </a:ext>
                </a:extLst>
              </a:tr>
              <a:tr h="367967">
                <a:tc>
                  <a:txBody>
                    <a:bodyPr/>
                    <a:lstStyle/>
                    <a:p>
                      <a:pPr algn="ctr">
                        <a:lnSpc>
                          <a:spcPct val="107000"/>
                        </a:lnSpc>
                        <a:spcAft>
                          <a:spcPts val="0"/>
                        </a:spcAft>
                      </a:pPr>
                      <a:r>
                        <a:rPr lang="en-GB" sz="650" b="0" dirty="0">
                          <a:effectLst/>
                          <a:latin typeface="+mn-lt"/>
                          <a:ea typeface="Calibri" panose="020F0502020204030204" pitchFamily="34" charset="0"/>
                          <a:cs typeface="Times New Roman" panose="02020603050405020304" pitchFamily="18" charset="0"/>
                        </a:rPr>
                        <a:t>Arthur Cook</a:t>
                      </a:r>
                    </a:p>
                  </a:txBody>
                  <a:tcPr marL="31572" marR="31572" marT="0" marB="0"/>
                </a:tc>
                <a:tc>
                  <a:txBody>
                    <a:bodyPr/>
                    <a:lstStyle/>
                    <a:p>
                      <a:pPr>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A miner, trade unionist and Baptist lay preacher. During World War One, he was imprisoned for three months for sedition, after speaking out about conscription. He became the leader of the South Wales Miners Federation in 1921, but his radical left-wing views left him isolated and distrusted by much of the TUC. He was a leading figure in the National Minority Movement (NMM), and hoped the trade union movement would become revolutionary. </a:t>
                      </a:r>
                    </a:p>
                  </a:txBody>
                  <a:tcPr marL="31572" marR="31572" marT="0" marB="0"/>
                </a:tc>
                <a:extLst>
                  <a:ext uri="{0D108BD9-81ED-4DB2-BD59-A6C34878D82A}">
                    <a16:rowId xmlns:a16="http://schemas.microsoft.com/office/drawing/2014/main" val="3369605379"/>
                  </a:ext>
                </a:extLst>
              </a:tr>
              <a:tr h="365760">
                <a:tc>
                  <a:txBody>
                    <a:bodyPr/>
                    <a:lstStyle/>
                    <a:p>
                      <a:pPr algn="ctr">
                        <a:lnSpc>
                          <a:spcPct val="107000"/>
                        </a:lnSpc>
                        <a:spcAft>
                          <a:spcPts val="0"/>
                        </a:spcAft>
                      </a:pPr>
                      <a:r>
                        <a:rPr lang="en-GB" sz="650" b="0" dirty="0">
                          <a:effectLst/>
                          <a:latin typeface="+mn-lt"/>
                          <a:ea typeface="Calibri" panose="020F0502020204030204" pitchFamily="34" charset="0"/>
                          <a:cs typeface="Times New Roman" panose="02020603050405020304" pitchFamily="18" charset="0"/>
                        </a:rPr>
                        <a:t>Ernest Bevin</a:t>
                      </a:r>
                    </a:p>
                  </a:txBody>
                  <a:tcPr marL="31572" marR="31572" marT="0" marB="0"/>
                </a:tc>
                <a:tc>
                  <a:txBody>
                    <a:bodyPr/>
                    <a:lstStyle/>
                    <a:p>
                      <a:pPr>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The Minister of Labour during World War Two. Linked to the controversial ‘Bevin Boys’, which began in December 1943. 10% of young men were conscripted to work in the coal mines, instead of the military services. The mines had lost 36,000 of their workforce and were replaced by these ‘Bevin Boys’, many of whom resented this enforced alternative to joining the armed forces. </a:t>
                      </a:r>
                    </a:p>
                  </a:txBody>
                  <a:tcPr marL="31572" marR="31572" marT="0" marB="0"/>
                </a:tc>
                <a:extLst>
                  <a:ext uri="{0D108BD9-81ED-4DB2-BD59-A6C34878D82A}">
                    <a16:rowId xmlns:a16="http://schemas.microsoft.com/office/drawing/2014/main" val="1297320313"/>
                  </a:ext>
                </a:extLst>
              </a:tr>
              <a:tr h="224446">
                <a:tc>
                  <a:txBody>
                    <a:bodyPr/>
                    <a:lstStyle/>
                    <a:p>
                      <a:pPr algn="ctr">
                        <a:lnSpc>
                          <a:spcPct val="107000"/>
                        </a:lnSpc>
                        <a:spcAft>
                          <a:spcPts val="0"/>
                        </a:spcAft>
                      </a:pPr>
                      <a:r>
                        <a:rPr lang="en-GB" sz="650" b="0" dirty="0">
                          <a:effectLst/>
                          <a:latin typeface="+mn-lt"/>
                          <a:ea typeface="Calibri" panose="020F0502020204030204" pitchFamily="34" charset="0"/>
                          <a:cs typeface="Times New Roman" panose="02020603050405020304" pitchFamily="18" charset="0"/>
                        </a:rPr>
                        <a:t>Vic Feather</a:t>
                      </a:r>
                    </a:p>
                  </a:txBody>
                  <a:tcPr marL="31572" marR="31572" marT="0" marB="0"/>
                </a:tc>
                <a:tc>
                  <a:txBody>
                    <a:bodyPr/>
                    <a:lstStyle/>
                    <a:p>
                      <a:pPr>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General secretary of the TUC, one of the new prosperous union leaders that emerged, whose lifestyles were often far removed from their poorer members. </a:t>
                      </a:r>
                    </a:p>
                  </a:txBody>
                  <a:tcPr marL="31572" marR="31572" marT="0" marB="0"/>
                </a:tc>
                <a:extLst>
                  <a:ext uri="{0D108BD9-81ED-4DB2-BD59-A6C34878D82A}">
                    <a16:rowId xmlns:a16="http://schemas.microsoft.com/office/drawing/2014/main" val="3796109995"/>
                  </a:ext>
                </a:extLst>
              </a:tr>
              <a:tr h="139138">
                <a:tc>
                  <a:txBody>
                    <a:bodyPr/>
                    <a:lstStyle/>
                    <a:p>
                      <a:pPr algn="ctr">
                        <a:lnSpc>
                          <a:spcPct val="107000"/>
                        </a:lnSpc>
                        <a:spcAft>
                          <a:spcPts val="0"/>
                        </a:spcAft>
                      </a:pPr>
                      <a:r>
                        <a:rPr lang="en-GB" sz="650" b="0" dirty="0">
                          <a:effectLst/>
                          <a:latin typeface="+mn-lt"/>
                          <a:ea typeface="Calibri" panose="020F0502020204030204" pitchFamily="34" charset="0"/>
                          <a:cs typeface="Times New Roman" panose="02020603050405020304" pitchFamily="18" charset="0"/>
                        </a:rPr>
                        <a:t>Len Murray</a:t>
                      </a:r>
                    </a:p>
                  </a:txBody>
                  <a:tcPr marL="31572" marR="31572" marT="0" marB="0"/>
                </a:tc>
                <a:tc>
                  <a:txBody>
                    <a:bodyPr/>
                    <a:lstStyle/>
                    <a:p>
                      <a:pPr>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General secretary of the TUC, one of the new prosperous union leaders that emerged, whose lifestyles were often far removed from their poorer members. </a:t>
                      </a:r>
                    </a:p>
                  </a:txBody>
                  <a:tcPr marL="31572" marR="31572" marT="0" marB="0"/>
                </a:tc>
                <a:extLst>
                  <a:ext uri="{0D108BD9-81ED-4DB2-BD59-A6C34878D82A}">
                    <a16:rowId xmlns:a16="http://schemas.microsoft.com/office/drawing/2014/main" val="517230023"/>
                  </a:ext>
                </a:extLst>
              </a:tr>
              <a:tr h="396521">
                <a:tc>
                  <a:txBody>
                    <a:bodyPr/>
                    <a:lstStyle/>
                    <a:p>
                      <a:pPr algn="ctr">
                        <a:lnSpc>
                          <a:spcPct val="107000"/>
                        </a:lnSpc>
                        <a:spcAft>
                          <a:spcPts val="0"/>
                        </a:spcAft>
                      </a:pPr>
                      <a:r>
                        <a:rPr lang="en-GB" sz="650" b="0" dirty="0">
                          <a:effectLst/>
                          <a:latin typeface="+mn-lt"/>
                          <a:ea typeface="Calibri" panose="020F0502020204030204" pitchFamily="34" charset="0"/>
                          <a:cs typeface="Times New Roman" panose="02020603050405020304" pitchFamily="18" charset="0"/>
                        </a:rPr>
                        <a:t>Walter Monckton</a:t>
                      </a:r>
                    </a:p>
                  </a:txBody>
                  <a:tcPr marL="31572" marR="31572" marT="0" marB="0"/>
                </a:tc>
                <a:tc>
                  <a:txBody>
                    <a:bodyPr/>
                    <a:lstStyle/>
                    <a:p>
                      <a:pPr>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The Conservative minister of labour, attempted a conciliatory policy with the unions, but relations between the TUC and the government deteriorated. From 1945-54 there were approximately 1,751 strikes per year, involving just over half a million workers, compared to strikes increasing to 2,521 and involving 1.1 million workers from 1955 to 1964. </a:t>
                      </a:r>
                    </a:p>
                  </a:txBody>
                  <a:tcPr marL="31572" marR="31572" marT="0" marB="0"/>
                </a:tc>
                <a:extLst>
                  <a:ext uri="{0D108BD9-81ED-4DB2-BD59-A6C34878D82A}">
                    <a16:rowId xmlns:a16="http://schemas.microsoft.com/office/drawing/2014/main" val="3601713640"/>
                  </a:ext>
                </a:extLst>
              </a:tr>
              <a:tr h="225506">
                <a:tc>
                  <a:txBody>
                    <a:bodyPr/>
                    <a:lstStyle/>
                    <a:p>
                      <a:pPr algn="ctr">
                        <a:lnSpc>
                          <a:spcPct val="107000"/>
                        </a:lnSpc>
                        <a:spcAft>
                          <a:spcPts val="0"/>
                        </a:spcAft>
                      </a:pPr>
                      <a:r>
                        <a:rPr lang="en-GB" sz="650" b="0" dirty="0">
                          <a:effectLst/>
                          <a:latin typeface="+mn-lt"/>
                          <a:ea typeface="Calibri" panose="020F0502020204030204" pitchFamily="34" charset="0"/>
                          <a:cs typeface="Times New Roman" panose="02020603050405020304" pitchFamily="18" charset="0"/>
                        </a:rPr>
                        <a:t>Barbara Castle</a:t>
                      </a:r>
                    </a:p>
                  </a:txBody>
                  <a:tcPr marL="31572" marR="31572" marT="0" marB="0"/>
                </a:tc>
                <a:tc>
                  <a:txBody>
                    <a:bodyPr/>
                    <a:lstStyle/>
                    <a:p>
                      <a:pPr>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The Secretary of State for Employment and Productivity from 1968-1970. She was tasked with creating new laws to prevent wildcat strikes, and limit union power. She produced the White Paper which received widespread support when it was published in January 1969, but the unions were opposed to it. </a:t>
                      </a:r>
                    </a:p>
                  </a:txBody>
                  <a:tcPr marL="31572" marR="31572" marT="0" marB="0"/>
                </a:tc>
                <a:extLst>
                  <a:ext uri="{0D108BD9-81ED-4DB2-BD59-A6C34878D82A}">
                    <a16:rowId xmlns:a16="http://schemas.microsoft.com/office/drawing/2014/main" val="3660336670"/>
                  </a:ext>
                </a:extLst>
              </a:tr>
              <a:tr h="339634">
                <a:tc>
                  <a:txBody>
                    <a:bodyPr/>
                    <a:lstStyle/>
                    <a:p>
                      <a:pPr algn="ctr">
                        <a:lnSpc>
                          <a:spcPct val="107000"/>
                        </a:lnSpc>
                        <a:spcAft>
                          <a:spcPts val="0"/>
                        </a:spcAft>
                      </a:pPr>
                      <a:r>
                        <a:rPr lang="en-GB" sz="650" b="0" dirty="0">
                          <a:effectLst/>
                          <a:latin typeface="+mn-lt"/>
                          <a:ea typeface="Calibri" panose="020F0502020204030204" pitchFamily="34" charset="0"/>
                          <a:cs typeface="Times New Roman" panose="02020603050405020304" pitchFamily="18" charset="0"/>
                        </a:rPr>
                        <a:t>Arthur Scargill</a:t>
                      </a:r>
                    </a:p>
                  </a:txBody>
                  <a:tcPr marL="31572" marR="31572" marT="0" marB="0"/>
                </a:tc>
                <a:tc>
                  <a:txBody>
                    <a:bodyPr/>
                    <a:lstStyle/>
                    <a:p>
                      <a:pPr>
                        <a:lnSpc>
                          <a:spcPct val="107000"/>
                        </a:lnSpc>
                        <a:spcAft>
                          <a:spcPts val="0"/>
                        </a:spcAft>
                      </a:pPr>
                      <a:r>
                        <a:rPr lang="en-GB" sz="650" dirty="0">
                          <a:effectLst/>
                          <a:latin typeface="+mn-lt"/>
                          <a:ea typeface="Calibri" panose="020F0502020204030204" pitchFamily="34" charset="0"/>
                          <a:cs typeface="Times New Roman" panose="02020603050405020304" pitchFamily="18" charset="0"/>
                        </a:rPr>
                        <a:t>Trade unionist on the left of National Union of Mineworkers (NUM). The most high-profile union member and leader of the Barnsley Area Strike Committee in 1972. He believed that the 1973 struggle against the Heath government was more than a fight for better wages, but an attack on the capitalist system. In this period he was popular with the majority of working-class people. </a:t>
                      </a:r>
                    </a:p>
                  </a:txBody>
                  <a:tcPr marL="31572" marR="31572" marT="0" marB="0"/>
                </a:tc>
                <a:extLst>
                  <a:ext uri="{0D108BD9-81ED-4DB2-BD59-A6C34878D82A}">
                    <a16:rowId xmlns:a16="http://schemas.microsoft.com/office/drawing/2014/main" val="4216681750"/>
                  </a:ext>
                </a:extLst>
              </a:tr>
            </a:tbl>
          </a:graphicData>
        </a:graphic>
      </p:graphicFrame>
      <p:graphicFrame>
        <p:nvGraphicFramePr>
          <p:cNvPr id="12" name="Table 11">
            <a:extLst>
              <a:ext uri="{FF2B5EF4-FFF2-40B4-BE49-F238E27FC236}">
                <a16:creationId xmlns:a16="http://schemas.microsoft.com/office/drawing/2014/main" id="{77986687-216A-4AD5-87C5-15582B78212E}"/>
              </a:ext>
            </a:extLst>
          </p:cNvPr>
          <p:cNvGraphicFramePr>
            <a:graphicFrameLocks noGrp="1"/>
          </p:cNvGraphicFramePr>
          <p:nvPr>
            <p:extLst>
              <p:ext uri="{D42A27DB-BD31-4B8C-83A1-F6EECF244321}">
                <p14:modId xmlns:p14="http://schemas.microsoft.com/office/powerpoint/2010/main" val="114351651"/>
              </p:ext>
            </p:extLst>
          </p:nvPr>
        </p:nvGraphicFramePr>
        <p:xfrm>
          <a:off x="5886995" y="405035"/>
          <a:ext cx="6305005" cy="6436561"/>
        </p:xfrm>
        <a:graphic>
          <a:graphicData uri="http://schemas.openxmlformats.org/drawingml/2006/table">
            <a:tbl>
              <a:tblPr firstRow="1" firstCol="1" bandRow="1">
                <a:tableStyleId>{C4B1156A-380E-4F78-BDF5-A606A8083BF9}</a:tableStyleId>
              </a:tblPr>
              <a:tblGrid>
                <a:gridCol w="1186638">
                  <a:extLst>
                    <a:ext uri="{9D8B030D-6E8A-4147-A177-3AD203B41FA5}">
                      <a16:colId xmlns:a16="http://schemas.microsoft.com/office/drawing/2014/main" val="2705982345"/>
                    </a:ext>
                  </a:extLst>
                </a:gridCol>
                <a:gridCol w="5118367">
                  <a:extLst>
                    <a:ext uri="{9D8B030D-6E8A-4147-A177-3AD203B41FA5}">
                      <a16:colId xmlns:a16="http://schemas.microsoft.com/office/drawing/2014/main" val="2221226521"/>
                    </a:ext>
                  </a:extLst>
                </a:gridCol>
              </a:tblGrid>
              <a:tr h="50328">
                <a:tc>
                  <a:txBody>
                    <a:bodyPr/>
                    <a:lstStyle/>
                    <a:p>
                      <a:pPr algn="ctr">
                        <a:lnSpc>
                          <a:spcPct val="107000"/>
                        </a:lnSpc>
                        <a:spcAft>
                          <a:spcPts val="0"/>
                        </a:spcAft>
                      </a:pPr>
                      <a:r>
                        <a:rPr lang="en-GB" sz="600" b="1" dirty="0">
                          <a:effectLst/>
                          <a:latin typeface="+mn-lt"/>
                        </a:rPr>
                        <a:t>Turning points</a:t>
                      </a:r>
                      <a:endParaRPr lang="en-GB" sz="600" b="1" dirty="0">
                        <a:effectLst/>
                        <a:latin typeface="+mn-lt"/>
                        <a:ea typeface="Calibri" panose="020F0502020204030204" pitchFamily="34" charset="0"/>
                        <a:cs typeface="Times New Roman" panose="02020603050405020304" pitchFamily="18" charset="0"/>
                      </a:endParaRPr>
                    </a:p>
                  </a:txBody>
                  <a:tcPr marL="31572" marR="31572" marT="0" marB="0"/>
                </a:tc>
                <a:tc>
                  <a:txBody>
                    <a:bodyPr/>
                    <a:lstStyle/>
                    <a:p>
                      <a:pPr>
                        <a:lnSpc>
                          <a:spcPct val="107000"/>
                        </a:lnSpc>
                        <a:spcAft>
                          <a:spcPts val="0"/>
                        </a:spcAft>
                      </a:pPr>
                      <a:r>
                        <a:rPr lang="en-GB" sz="600" dirty="0">
                          <a:effectLst/>
                        </a:rPr>
                        <a:t>How industrial relations changed. </a:t>
                      </a:r>
                      <a:endParaRPr lang="en-GB"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1572" marR="31572" marT="0" marB="0"/>
                </a:tc>
                <a:extLst>
                  <a:ext uri="{0D108BD9-81ED-4DB2-BD59-A6C34878D82A}">
                    <a16:rowId xmlns:a16="http://schemas.microsoft.com/office/drawing/2014/main" val="2986269088"/>
                  </a:ext>
                </a:extLst>
              </a:tr>
              <a:tr h="333184">
                <a:tc>
                  <a:txBody>
                    <a:bodyPr/>
                    <a:lstStyle/>
                    <a:p>
                      <a:pPr algn="ctr">
                        <a:lnSpc>
                          <a:spcPct val="107000"/>
                        </a:lnSpc>
                        <a:spcAft>
                          <a:spcPts val="0"/>
                        </a:spcAft>
                      </a:pPr>
                      <a:r>
                        <a:rPr lang="en-GB" sz="600" b="1" dirty="0">
                          <a:effectLst/>
                          <a:latin typeface="+mn-lt"/>
                        </a:rPr>
                        <a:t>‘Two England's’</a:t>
                      </a:r>
                      <a:endParaRPr lang="en-GB" sz="600" b="1" dirty="0">
                        <a:effectLst/>
                        <a:latin typeface="+mn-lt"/>
                        <a:ea typeface="Calibri" panose="020F0502020204030204" pitchFamily="34" charset="0"/>
                        <a:cs typeface="Times New Roman" panose="02020603050405020304" pitchFamily="18" charset="0"/>
                      </a:endParaRPr>
                    </a:p>
                  </a:txBody>
                  <a:tcPr marL="31572" marR="31572" marT="0" marB="0"/>
                </a:tc>
                <a:tc>
                  <a:txBody>
                    <a:bodyPr/>
                    <a:lstStyle/>
                    <a:p>
                      <a:pPr>
                        <a:lnSpc>
                          <a:spcPct val="107000"/>
                        </a:lnSpc>
                        <a:spcAft>
                          <a:spcPts val="0"/>
                        </a:spcAft>
                      </a:pPr>
                      <a:r>
                        <a:rPr lang="en-GB" sz="600" dirty="0">
                          <a:effectLst/>
                          <a:latin typeface="+mn-lt"/>
                          <a:ea typeface="Calibri" panose="020F0502020204030204" pitchFamily="34" charset="0"/>
                          <a:cs typeface="Times New Roman" panose="02020603050405020304" pitchFamily="18" charset="0"/>
                        </a:rPr>
                        <a:t>The development of a ‘north-south’ divide in the interwar years. In the north, and throughout Wales and Scotland, the older centres of industries such as cotton, mining and ship building each lost one third of their workforce. Industries in the south saw increases in their workforce; those manufacturing electrical appliances increased by two and a half times, the building industry workforce increased by 33% and service industries increased their workforce by 40% throughout the 1930s. </a:t>
                      </a:r>
                    </a:p>
                  </a:txBody>
                  <a:tcPr marL="31572" marR="31572" marT="0" marB="0"/>
                </a:tc>
                <a:extLst>
                  <a:ext uri="{0D108BD9-81ED-4DB2-BD59-A6C34878D82A}">
                    <a16:rowId xmlns:a16="http://schemas.microsoft.com/office/drawing/2014/main" val="3369605379"/>
                  </a:ext>
                </a:extLst>
              </a:tr>
              <a:tr h="534132">
                <a:tc>
                  <a:txBody>
                    <a:bodyPr/>
                    <a:lstStyle/>
                    <a:p>
                      <a:pPr algn="ctr">
                        <a:lnSpc>
                          <a:spcPct val="107000"/>
                        </a:lnSpc>
                        <a:spcAft>
                          <a:spcPts val="0"/>
                        </a:spcAft>
                      </a:pPr>
                      <a:r>
                        <a:rPr lang="en-GB" sz="600" b="1" dirty="0">
                          <a:effectLst/>
                          <a:latin typeface="+mn-lt"/>
                          <a:ea typeface="Calibri" panose="020F0502020204030204" pitchFamily="34" charset="0"/>
                          <a:cs typeface="Times New Roman" panose="02020603050405020304" pitchFamily="18" charset="0"/>
                        </a:rPr>
                        <a:t>Red Clydeside</a:t>
                      </a:r>
                    </a:p>
                  </a:txBody>
                  <a:tcPr marL="31572" marR="31572" marT="0" marB="0"/>
                </a:tc>
                <a:tc>
                  <a:txBody>
                    <a:bodyPr/>
                    <a:lstStyle/>
                    <a:p>
                      <a:pPr>
                        <a:lnSpc>
                          <a:spcPct val="107000"/>
                        </a:lnSpc>
                        <a:spcAft>
                          <a:spcPts val="0"/>
                        </a:spcAft>
                      </a:pPr>
                      <a:r>
                        <a:rPr lang="en-GB" sz="600" dirty="0">
                          <a:effectLst/>
                          <a:latin typeface="+mn-lt"/>
                          <a:ea typeface="Calibri" panose="020F0502020204030204" pitchFamily="34" charset="0"/>
                          <a:cs typeface="Times New Roman" panose="02020603050405020304" pitchFamily="18" charset="0"/>
                        </a:rPr>
                        <a:t>In 1919, union unrest came to a head in Glasgow. Throughout World War One, workers on Clydeside had actively protested. Following World War One, and in response to growing unemployment in the former –ship building industry, the Glasgow Trades Council proposed to reduce the working week from 54 hours to 40 hours. This was in order to give the extra hours to unemployed men, many who were ex-servicemen. On the 31</a:t>
                      </a:r>
                      <a:r>
                        <a:rPr lang="en-GB" sz="600" baseline="30000" dirty="0">
                          <a:effectLst/>
                          <a:latin typeface="+mn-lt"/>
                          <a:ea typeface="Calibri" panose="020F0502020204030204" pitchFamily="34" charset="0"/>
                          <a:cs typeface="Times New Roman" panose="02020603050405020304" pitchFamily="18" charset="0"/>
                        </a:rPr>
                        <a:t>st</a:t>
                      </a:r>
                      <a:r>
                        <a:rPr lang="en-GB" sz="600" dirty="0">
                          <a:effectLst/>
                          <a:latin typeface="+mn-lt"/>
                          <a:ea typeface="Calibri" panose="020F0502020204030204" pitchFamily="34" charset="0"/>
                          <a:cs typeface="Times New Roman" panose="02020603050405020304" pitchFamily="18" charset="0"/>
                        </a:rPr>
                        <a:t> January 1919, 90,000 demonstrators filled George Square, demanding the 40 hour week and raising the socialist flag. This led to panic due to the ongoing civil war in Russia. Throughout the day pitched battles took place the protestors and police, with tanks and soldiers being transported from England, to Glasgow. The scale of violence shocked the union leaders, who told the protestors to halt the rioting. The 40 hour week wasn’t obtained by the workers. </a:t>
                      </a:r>
                    </a:p>
                  </a:txBody>
                  <a:tcPr marL="31572" marR="31572" marT="0" marB="0"/>
                </a:tc>
                <a:extLst>
                  <a:ext uri="{0D108BD9-81ED-4DB2-BD59-A6C34878D82A}">
                    <a16:rowId xmlns:a16="http://schemas.microsoft.com/office/drawing/2014/main" val="1297320313"/>
                  </a:ext>
                </a:extLst>
              </a:tr>
              <a:tr h="534132">
                <a:tc>
                  <a:txBody>
                    <a:bodyPr/>
                    <a:lstStyle/>
                    <a:p>
                      <a:pPr algn="ctr">
                        <a:lnSpc>
                          <a:spcPct val="107000"/>
                        </a:lnSpc>
                        <a:spcAft>
                          <a:spcPts val="0"/>
                        </a:spcAft>
                      </a:pPr>
                      <a:r>
                        <a:rPr lang="en-GB" sz="600" b="1" dirty="0">
                          <a:effectLst/>
                          <a:latin typeface="+mn-lt"/>
                        </a:rPr>
                        <a:t>1921 miners strike</a:t>
                      </a:r>
                      <a:endParaRPr lang="en-GB" sz="600" b="1" dirty="0">
                        <a:effectLst/>
                        <a:latin typeface="+mn-lt"/>
                        <a:ea typeface="Calibri" panose="020F0502020204030204" pitchFamily="34" charset="0"/>
                        <a:cs typeface="Times New Roman" panose="02020603050405020304" pitchFamily="18" charset="0"/>
                      </a:endParaRPr>
                    </a:p>
                  </a:txBody>
                  <a:tcPr marL="31572" marR="31572" marT="0" marB="0"/>
                </a:tc>
                <a:tc>
                  <a:txBody>
                    <a:bodyPr/>
                    <a:lstStyle/>
                    <a:p>
                      <a:pPr>
                        <a:lnSpc>
                          <a:spcPct val="107000"/>
                        </a:lnSpc>
                        <a:spcAft>
                          <a:spcPts val="0"/>
                        </a:spcAft>
                      </a:pPr>
                      <a:r>
                        <a:rPr lang="en-GB" sz="600" dirty="0">
                          <a:effectLst/>
                          <a:latin typeface="+mn-lt"/>
                          <a:ea typeface="Calibri" panose="020F0502020204030204" pitchFamily="34" charset="0"/>
                          <a:cs typeface="Times New Roman" panose="02020603050405020304" pitchFamily="18" charset="0"/>
                        </a:rPr>
                        <a:t>The miners were happy with the government control of mines during World War One, as they saw the pit owners as lazy, greedy and incompetent. Government control of mines ended in March 1921, and wages were cut, but hours lengthened. Due to high levels of unemployment, the pit owners knew the miners were stuck in their job. The MFGB discussed joint strike action with the NTWF and NUR, as a miners strike could easily be bypassed by importing coal, but with the support of other unions, this coal could not be unloaded or transported around the country. Union leaders refused to accept pay cuts and on the 1</a:t>
                      </a:r>
                      <a:r>
                        <a:rPr lang="en-GB" sz="600" baseline="30000" dirty="0">
                          <a:effectLst/>
                          <a:latin typeface="+mn-lt"/>
                          <a:ea typeface="Calibri" panose="020F0502020204030204" pitchFamily="34" charset="0"/>
                          <a:cs typeface="Times New Roman" panose="02020603050405020304" pitchFamily="18" charset="0"/>
                        </a:rPr>
                        <a:t>st</a:t>
                      </a:r>
                      <a:r>
                        <a:rPr lang="en-GB" sz="600" dirty="0">
                          <a:effectLst/>
                          <a:latin typeface="+mn-lt"/>
                          <a:ea typeface="Calibri" panose="020F0502020204030204" pitchFamily="34" charset="0"/>
                          <a:cs typeface="Times New Roman" panose="02020603050405020304" pitchFamily="18" charset="0"/>
                        </a:rPr>
                        <a:t> April the owners locked out their workers. The government used the Emergency Powers Act to send troops to south Wales in anticipation of violence. </a:t>
                      </a:r>
                    </a:p>
                  </a:txBody>
                  <a:tcPr marL="31572" marR="31572" marT="0" marB="0"/>
                </a:tc>
                <a:extLst>
                  <a:ext uri="{0D108BD9-81ED-4DB2-BD59-A6C34878D82A}">
                    <a16:rowId xmlns:a16="http://schemas.microsoft.com/office/drawing/2014/main" val="671359477"/>
                  </a:ext>
                </a:extLst>
              </a:tr>
              <a:tr h="302562">
                <a:tc>
                  <a:txBody>
                    <a:bodyPr/>
                    <a:lstStyle/>
                    <a:p>
                      <a:pPr algn="ctr">
                        <a:lnSpc>
                          <a:spcPct val="107000"/>
                        </a:lnSpc>
                        <a:spcAft>
                          <a:spcPts val="0"/>
                        </a:spcAft>
                      </a:pPr>
                      <a:r>
                        <a:rPr lang="en-GB" sz="600" b="1" dirty="0">
                          <a:effectLst/>
                          <a:latin typeface="+mn-lt"/>
                          <a:ea typeface="Calibri" panose="020F0502020204030204" pitchFamily="34" charset="0"/>
                          <a:cs typeface="Times New Roman" panose="02020603050405020304" pitchFamily="18" charset="0"/>
                        </a:rPr>
                        <a:t>Black Friday</a:t>
                      </a:r>
                    </a:p>
                  </a:txBody>
                  <a:tcPr marL="31572" marR="31572" marT="0" marB="0"/>
                </a:tc>
                <a:tc>
                  <a:txBody>
                    <a:bodyPr/>
                    <a:lstStyle/>
                    <a:p>
                      <a:pPr>
                        <a:lnSpc>
                          <a:spcPct val="107000"/>
                        </a:lnSpc>
                        <a:spcAft>
                          <a:spcPts val="0"/>
                        </a:spcAft>
                      </a:pPr>
                      <a:r>
                        <a:rPr lang="en-GB" sz="600" dirty="0">
                          <a:effectLst/>
                          <a:latin typeface="+mn-lt"/>
                          <a:ea typeface="Calibri" panose="020F0502020204030204" pitchFamily="34" charset="0"/>
                          <a:cs typeface="Times New Roman" panose="02020603050405020304" pitchFamily="18" charset="0"/>
                        </a:rPr>
                        <a:t>Friday 15th April is referred to as Black Friday, the NUR and NTWF decided not to go out on strike, in solidarity with the miners. The miners went on strike from the 15</a:t>
                      </a:r>
                      <a:r>
                        <a:rPr lang="en-GB" sz="600" baseline="30000" dirty="0">
                          <a:effectLst/>
                          <a:latin typeface="+mn-lt"/>
                          <a:ea typeface="Calibri" panose="020F0502020204030204" pitchFamily="34" charset="0"/>
                          <a:cs typeface="Times New Roman" panose="02020603050405020304" pitchFamily="18" charset="0"/>
                        </a:rPr>
                        <a:t>th</a:t>
                      </a:r>
                      <a:r>
                        <a:rPr lang="en-GB" sz="600" dirty="0">
                          <a:effectLst/>
                          <a:latin typeface="+mn-lt"/>
                          <a:ea typeface="Calibri" panose="020F0502020204030204" pitchFamily="34" charset="0"/>
                          <a:cs typeface="Times New Roman" panose="02020603050405020304" pitchFamily="18" charset="0"/>
                        </a:rPr>
                        <a:t> April until the 28</a:t>
                      </a:r>
                      <a:r>
                        <a:rPr lang="en-GB" sz="600" baseline="30000" dirty="0">
                          <a:effectLst/>
                          <a:latin typeface="+mn-lt"/>
                          <a:ea typeface="Calibri" panose="020F0502020204030204" pitchFamily="34" charset="0"/>
                          <a:cs typeface="Times New Roman" panose="02020603050405020304" pitchFamily="18" charset="0"/>
                        </a:rPr>
                        <a:t>th</a:t>
                      </a:r>
                      <a:r>
                        <a:rPr lang="en-GB" sz="600" dirty="0">
                          <a:effectLst/>
                          <a:latin typeface="+mn-lt"/>
                          <a:ea typeface="Calibri" panose="020F0502020204030204" pitchFamily="34" charset="0"/>
                          <a:cs typeface="Times New Roman" panose="02020603050405020304" pitchFamily="18" charset="0"/>
                        </a:rPr>
                        <a:t> June, but were forced to end the strike, as they realised they could beat the mine owners alone. They were forced to accept a pay cut which meant their wages were 20% lower than in 1914. </a:t>
                      </a:r>
                    </a:p>
                  </a:txBody>
                  <a:tcPr marL="31572" marR="31572" marT="0" marB="0"/>
                </a:tc>
                <a:extLst>
                  <a:ext uri="{0D108BD9-81ED-4DB2-BD59-A6C34878D82A}">
                    <a16:rowId xmlns:a16="http://schemas.microsoft.com/office/drawing/2014/main" val="1608183801"/>
                  </a:ext>
                </a:extLst>
              </a:tr>
              <a:tr h="534132">
                <a:tc>
                  <a:txBody>
                    <a:bodyPr/>
                    <a:lstStyle/>
                    <a:p>
                      <a:pPr algn="ctr">
                        <a:lnSpc>
                          <a:spcPct val="107000"/>
                        </a:lnSpc>
                        <a:spcAft>
                          <a:spcPts val="0"/>
                        </a:spcAft>
                      </a:pPr>
                      <a:r>
                        <a:rPr lang="en-GB" sz="600" b="1" dirty="0">
                          <a:effectLst/>
                          <a:latin typeface="+mn-lt"/>
                          <a:ea typeface="Calibri" panose="020F0502020204030204" pitchFamily="34" charset="0"/>
                          <a:cs typeface="Times New Roman" panose="02020603050405020304" pitchFamily="18" charset="0"/>
                        </a:rPr>
                        <a:t>The general strike</a:t>
                      </a:r>
                    </a:p>
                  </a:txBody>
                  <a:tcPr marL="31572" marR="31572" marT="0" marB="0"/>
                </a:tc>
                <a:tc>
                  <a:txBody>
                    <a:bodyPr/>
                    <a:lstStyle/>
                    <a:p>
                      <a:pPr>
                        <a:lnSpc>
                          <a:spcPct val="107000"/>
                        </a:lnSpc>
                        <a:spcAft>
                          <a:spcPts val="0"/>
                        </a:spcAft>
                      </a:pPr>
                      <a:r>
                        <a:rPr lang="en-GB" sz="600" dirty="0">
                          <a:effectLst/>
                          <a:latin typeface="+mn-lt"/>
                          <a:ea typeface="Calibri" panose="020F0502020204030204" pitchFamily="34" charset="0"/>
                          <a:cs typeface="Times New Roman" panose="02020603050405020304" pitchFamily="18" charset="0"/>
                        </a:rPr>
                        <a:t>A general strike had been feared throughout 1926. Mine owners were given a subsidy to cover wage increases until 1</a:t>
                      </a:r>
                      <a:r>
                        <a:rPr lang="en-GB" sz="600" baseline="30000" dirty="0">
                          <a:effectLst/>
                          <a:latin typeface="+mn-lt"/>
                          <a:ea typeface="Calibri" panose="020F0502020204030204" pitchFamily="34" charset="0"/>
                          <a:cs typeface="Times New Roman" panose="02020603050405020304" pitchFamily="18" charset="0"/>
                        </a:rPr>
                        <a:t>st</a:t>
                      </a:r>
                      <a:r>
                        <a:rPr lang="en-GB" sz="600" dirty="0">
                          <a:effectLst/>
                          <a:latin typeface="+mn-lt"/>
                          <a:ea typeface="Calibri" panose="020F0502020204030204" pitchFamily="34" charset="0"/>
                          <a:cs typeface="Times New Roman" panose="02020603050405020304" pitchFamily="18" charset="0"/>
                        </a:rPr>
                        <a:t> May. As this was coming to an end they told miners they would have to accept a pay cut. The March 1926 the Samuel Commission recommended a 13.5% pay cut for miners. On 1</a:t>
                      </a:r>
                      <a:r>
                        <a:rPr lang="en-GB" sz="600" baseline="30000" dirty="0">
                          <a:effectLst/>
                          <a:latin typeface="+mn-lt"/>
                          <a:ea typeface="Calibri" panose="020F0502020204030204" pitchFamily="34" charset="0"/>
                          <a:cs typeface="Times New Roman" panose="02020603050405020304" pitchFamily="18" charset="0"/>
                        </a:rPr>
                        <a:t>st</a:t>
                      </a:r>
                      <a:r>
                        <a:rPr lang="en-GB" sz="600" dirty="0">
                          <a:effectLst/>
                          <a:latin typeface="+mn-lt"/>
                          <a:ea typeface="Calibri" panose="020F0502020204030204" pitchFamily="34" charset="0"/>
                          <a:cs typeface="Times New Roman" panose="02020603050405020304" pitchFamily="18" charset="0"/>
                        </a:rPr>
                        <a:t> May, 1 million miners were locked out of work, for refusing to accept the pay cut. On 3</a:t>
                      </a:r>
                      <a:r>
                        <a:rPr lang="en-GB" sz="600" baseline="30000" dirty="0">
                          <a:effectLst/>
                          <a:latin typeface="+mn-lt"/>
                          <a:ea typeface="Calibri" panose="020F0502020204030204" pitchFamily="34" charset="0"/>
                          <a:cs typeface="Times New Roman" panose="02020603050405020304" pitchFamily="18" charset="0"/>
                        </a:rPr>
                        <a:t>rd</a:t>
                      </a:r>
                      <a:r>
                        <a:rPr lang="en-GB" sz="600" dirty="0">
                          <a:effectLst/>
                          <a:latin typeface="+mn-lt"/>
                          <a:ea typeface="Calibri" panose="020F0502020204030204" pitchFamily="34" charset="0"/>
                          <a:cs typeface="Times New Roman" panose="02020603050405020304" pitchFamily="18" charset="0"/>
                        </a:rPr>
                        <a:t> May, the TUC announced a general strike. The government were well prepared for the strike, and it was a catastrophic failure. Even the Labour Party distanced itself from the strikes, and the TUC only authorised unions to strike if they had common interests with the miners. Mining lost 30% of its jobs and a new Trades Disputes Act was created in 1927, to prevent mass picketing and sympathetic strikes. </a:t>
                      </a:r>
                    </a:p>
                  </a:txBody>
                  <a:tcPr marL="31572" marR="31572" marT="0" marB="0"/>
                </a:tc>
                <a:extLst>
                  <a:ext uri="{0D108BD9-81ED-4DB2-BD59-A6C34878D82A}">
                    <a16:rowId xmlns:a16="http://schemas.microsoft.com/office/drawing/2014/main" val="609386149"/>
                  </a:ext>
                </a:extLst>
              </a:tr>
              <a:tr h="301891">
                <a:tc>
                  <a:txBody>
                    <a:bodyPr/>
                    <a:lstStyle/>
                    <a:p>
                      <a:pPr algn="ctr">
                        <a:lnSpc>
                          <a:spcPct val="107000"/>
                        </a:lnSpc>
                        <a:spcAft>
                          <a:spcPts val="0"/>
                        </a:spcAft>
                      </a:pPr>
                      <a:r>
                        <a:rPr lang="en-GB" sz="600" b="1" dirty="0">
                          <a:effectLst/>
                          <a:latin typeface="+mn-lt"/>
                          <a:ea typeface="Calibri" panose="020F0502020204030204" pitchFamily="34" charset="0"/>
                          <a:cs typeface="Times New Roman" panose="02020603050405020304" pitchFamily="18" charset="0"/>
                        </a:rPr>
                        <a:t>Wartime employment</a:t>
                      </a:r>
                    </a:p>
                  </a:txBody>
                  <a:tcPr marL="31572" marR="31572" marT="0" marB="0"/>
                </a:tc>
                <a:tc>
                  <a:txBody>
                    <a:bodyPr/>
                    <a:lstStyle/>
                    <a:p>
                      <a:pPr>
                        <a:lnSpc>
                          <a:spcPct val="107000"/>
                        </a:lnSpc>
                        <a:spcAft>
                          <a:spcPts val="0"/>
                        </a:spcAft>
                      </a:pPr>
                      <a:r>
                        <a:rPr lang="en-GB" sz="600" dirty="0">
                          <a:effectLst/>
                          <a:latin typeface="+mn-lt"/>
                          <a:ea typeface="Calibri" panose="020F0502020204030204" pitchFamily="34" charset="0"/>
                          <a:cs typeface="Times New Roman" panose="02020603050405020304" pitchFamily="18" charset="0"/>
                        </a:rPr>
                        <a:t>Under Ernest Bevin, working conditions improved in factories, as he insisted as far as possible that they provide medical centres, canteens to feed staff, and creches for working mothers. He established a popular radio programme ‘Worker’s Playtime’, and ensured the munitions workers knew they were a crucial part of the war effort and eventual victory. Wages also increased, but the hours were much longer. </a:t>
                      </a:r>
                    </a:p>
                  </a:txBody>
                  <a:tcPr marL="31572" marR="31572" marT="0" marB="0"/>
                </a:tc>
                <a:extLst>
                  <a:ext uri="{0D108BD9-81ED-4DB2-BD59-A6C34878D82A}">
                    <a16:rowId xmlns:a16="http://schemas.microsoft.com/office/drawing/2014/main" val="4014419773"/>
                  </a:ext>
                </a:extLst>
              </a:tr>
              <a:tr h="391886">
                <a:tc>
                  <a:txBody>
                    <a:bodyPr/>
                    <a:lstStyle/>
                    <a:p>
                      <a:pPr algn="ctr">
                        <a:lnSpc>
                          <a:spcPct val="107000"/>
                        </a:lnSpc>
                        <a:spcAft>
                          <a:spcPts val="0"/>
                        </a:spcAft>
                      </a:pPr>
                      <a:r>
                        <a:rPr lang="en-GB" sz="600" b="1" dirty="0">
                          <a:effectLst/>
                          <a:latin typeface="+mn-lt"/>
                          <a:ea typeface="Calibri" panose="020F0502020204030204" pitchFamily="34" charset="0"/>
                          <a:cs typeface="Times New Roman" panose="02020603050405020304" pitchFamily="18" charset="0"/>
                        </a:rPr>
                        <a:t>Full employment</a:t>
                      </a:r>
                    </a:p>
                  </a:txBody>
                  <a:tcPr marL="31572" marR="31572" marT="0" marB="0"/>
                </a:tc>
                <a:tc>
                  <a:txBody>
                    <a:bodyPr/>
                    <a:lstStyle/>
                    <a:p>
                      <a:pPr>
                        <a:lnSpc>
                          <a:spcPct val="107000"/>
                        </a:lnSpc>
                        <a:spcAft>
                          <a:spcPts val="0"/>
                        </a:spcAft>
                      </a:pPr>
                      <a:r>
                        <a:rPr lang="en-GB" sz="600" dirty="0">
                          <a:effectLst/>
                          <a:latin typeface="+mn-lt"/>
                          <a:ea typeface="Calibri" panose="020F0502020204030204" pitchFamily="34" charset="0"/>
                          <a:cs typeface="Times New Roman" panose="02020603050405020304" pitchFamily="18" charset="0"/>
                        </a:rPr>
                        <a:t>Both Labour and the Conservatives were committed to full employment between the 1940s and 1970s. This was partially possible due to favourable economic conditions for the majority of the 1950s and 1960s. Between 1948 and 1970, unemployment only rose above 2% in eight of the years. Due to low levels of unemployment, industrial relations were positive and workers were more willing to change jobs. To entice them to stay, employers began offering cheap canteen facilities, sports and social clubs, subsidised outings and social functions. </a:t>
                      </a:r>
                    </a:p>
                  </a:txBody>
                  <a:tcPr marL="31572" marR="31572" marT="0" marB="0"/>
                </a:tc>
                <a:extLst>
                  <a:ext uri="{0D108BD9-81ED-4DB2-BD59-A6C34878D82A}">
                    <a16:rowId xmlns:a16="http://schemas.microsoft.com/office/drawing/2014/main" val="3796109995"/>
                  </a:ext>
                </a:extLst>
              </a:tr>
              <a:tr h="426720">
                <a:tc>
                  <a:txBody>
                    <a:bodyPr/>
                    <a:lstStyle/>
                    <a:p>
                      <a:pPr algn="ctr">
                        <a:lnSpc>
                          <a:spcPct val="107000"/>
                        </a:lnSpc>
                        <a:spcAft>
                          <a:spcPts val="0"/>
                        </a:spcAft>
                      </a:pPr>
                      <a:r>
                        <a:rPr lang="en-GB" sz="600" b="1" dirty="0">
                          <a:effectLst/>
                          <a:latin typeface="+mn-lt"/>
                          <a:ea typeface="Calibri" panose="020F0502020204030204" pitchFamily="34" charset="0"/>
                          <a:cs typeface="Times New Roman" panose="02020603050405020304" pitchFamily="18" charset="0"/>
                        </a:rPr>
                        <a:t>Wartime strikes</a:t>
                      </a:r>
                    </a:p>
                  </a:txBody>
                  <a:tcPr marL="31572" marR="31572" marT="0" marB="0"/>
                </a:tc>
                <a:tc>
                  <a:txBody>
                    <a:bodyPr/>
                    <a:lstStyle/>
                    <a:p>
                      <a:pPr>
                        <a:lnSpc>
                          <a:spcPct val="107000"/>
                        </a:lnSpc>
                        <a:spcAft>
                          <a:spcPts val="0"/>
                        </a:spcAft>
                      </a:pPr>
                      <a:r>
                        <a:rPr lang="en-GB" sz="600" dirty="0">
                          <a:effectLst/>
                          <a:latin typeface="+mn-lt"/>
                          <a:ea typeface="Calibri" panose="020F0502020204030204" pitchFamily="34" charset="0"/>
                          <a:cs typeface="Times New Roman" panose="02020603050405020304" pitchFamily="18" charset="0"/>
                        </a:rPr>
                        <a:t>There were numerous strikes during World War Two, due to long hours and changeable pay. In 1940 the government introduced Defence Regulation 58AA, banning strikes and lockouts. In 1942, miners in Kent illegally went on strike, the government chose to prosecute the 1050 miners, and fine them between £1 and £3. When other pits downed tools in solidarity, the Home Secretary was forced to drop the charges and improve wages. In the coal fields of south Wales, there were 514 strikes between 1939 and 1944. In 1944 100,000 Welsh miners went on unofficial strike for better wages. The government relented to their demands. </a:t>
                      </a:r>
                    </a:p>
                  </a:txBody>
                  <a:tcPr marL="31572" marR="31572" marT="0" marB="0"/>
                </a:tc>
                <a:extLst>
                  <a:ext uri="{0D108BD9-81ED-4DB2-BD59-A6C34878D82A}">
                    <a16:rowId xmlns:a16="http://schemas.microsoft.com/office/drawing/2014/main" val="1941737360"/>
                  </a:ext>
                </a:extLst>
              </a:tr>
              <a:tr h="322854">
                <a:tc>
                  <a:txBody>
                    <a:bodyPr/>
                    <a:lstStyle/>
                    <a:p>
                      <a:pPr algn="ctr">
                        <a:lnSpc>
                          <a:spcPct val="107000"/>
                        </a:lnSpc>
                        <a:spcAft>
                          <a:spcPts val="0"/>
                        </a:spcAft>
                      </a:pPr>
                      <a:r>
                        <a:rPr lang="en-GB" sz="600" b="1" dirty="0">
                          <a:effectLst/>
                          <a:latin typeface="+mn-lt"/>
                        </a:rPr>
                        <a:t>The Industrial Charter</a:t>
                      </a:r>
                      <a:endParaRPr lang="en-GB" sz="600" b="1" dirty="0">
                        <a:effectLst/>
                        <a:latin typeface="+mn-lt"/>
                        <a:ea typeface="Calibri" panose="020F0502020204030204" pitchFamily="34" charset="0"/>
                        <a:cs typeface="Times New Roman" panose="02020603050405020304" pitchFamily="18" charset="0"/>
                      </a:endParaRPr>
                    </a:p>
                  </a:txBody>
                  <a:tcPr marL="31572" marR="31572" marT="0" marB="0"/>
                </a:tc>
                <a:tc>
                  <a:txBody>
                    <a:bodyPr/>
                    <a:lstStyle/>
                    <a:p>
                      <a:pPr>
                        <a:lnSpc>
                          <a:spcPct val="107000"/>
                        </a:lnSpc>
                        <a:spcAft>
                          <a:spcPts val="0"/>
                        </a:spcAft>
                      </a:pPr>
                      <a:r>
                        <a:rPr lang="en-GB" sz="600" dirty="0">
                          <a:effectLst/>
                          <a:latin typeface="+mn-lt"/>
                          <a:ea typeface="Calibri" panose="020F0502020204030204" pitchFamily="34" charset="0"/>
                          <a:cs typeface="Times New Roman" panose="02020603050405020304" pitchFamily="18" charset="0"/>
                        </a:rPr>
                        <a:t>Published by the Conservative Party in 1947, following a review of their policies. It showed an understanding that changing attitudes meant they would need to take a pro-union approach. It wanted unions to democratically represent their members, and argued that ‘human relations’ was a better method of settling disputes, than strikes. </a:t>
                      </a:r>
                    </a:p>
                  </a:txBody>
                  <a:tcPr marL="31572" marR="31572" marT="0" marB="0"/>
                </a:tc>
                <a:extLst>
                  <a:ext uri="{0D108BD9-81ED-4DB2-BD59-A6C34878D82A}">
                    <a16:rowId xmlns:a16="http://schemas.microsoft.com/office/drawing/2014/main" val="517230023"/>
                  </a:ext>
                </a:extLst>
              </a:tr>
              <a:tr h="461555">
                <a:tc>
                  <a:txBody>
                    <a:bodyPr/>
                    <a:lstStyle/>
                    <a:p>
                      <a:pPr algn="ctr">
                        <a:lnSpc>
                          <a:spcPct val="107000"/>
                        </a:lnSpc>
                        <a:spcAft>
                          <a:spcPts val="0"/>
                        </a:spcAft>
                      </a:pPr>
                      <a:r>
                        <a:rPr lang="en-GB" sz="600" b="1" dirty="0">
                          <a:effectLst/>
                          <a:latin typeface="+mn-lt"/>
                          <a:ea typeface="Calibri" panose="020F0502020204030204" pitchFamily="34" charset="0"/>
                          <a:cs typeface="Times New Roman" panose="02020603050405020304" pitchFamily="18" charset="0"/>
                        </a:rPr>
                        <a:t>Wildcat strikes </a:t>
                      </a:r>
                    </a:p>
                  </a:txBody>
                  <a:tcPr marL="31572" marR="31572" marT="0" marB="0"/>
                </a:tc>
                <a:tc>
                  <a:txBody>
                    <a:bodyPr/>
                    <a:lstStyle/>
                    <a:p>
                      <a:pPr>
                        <a:lnSpc>
                          <a:spcPct val="107000"/>
                        </a:lnSpc>
                        <a:spcAft>
                          <a:spcPts val="0"/>
                        </a:spcAft>
                      </a:pPr>
                      <a:r>
                        <a:rPr lang="en-GB" sz="600" dirty="0">
                          <a:effectLst/>
                          <a:latin typeface="+mn-lt"/>
                          <a:ea typeface="Calibri" panose="020F0502020204030204" pitchFamily="34" charset="0"/>
                          <a:cs typeface="Times New Roman" panose="02020603050405020304" pitchFamily="18" charset="0"/>
                        </a:rPr>
                        <a:t>These were strikes that were not officially sanctioned by the unions or TUC, and steadily increased throughout the 1960s. Wilson was reluctant to intervene, but shop-stewards grew increasingly poor reputations. Wilson feared losing voters if he did not take control, but 90% of all strike action was unofficial, so it seemed the TUC had lost control of its members. On average 3 million days were lost to strikes each year in the 1960s, but this grew to 4.7 million in 1968 – </a:t>
                      </a:r>
                      <a:r>
                        <a:rPr lang="en-GB" sz="600" i="1" dirty="0">
                          <a:effectLst/>
                          <a:latin typeface="+mn-lt"/>
                          <a:ea typeface="Calibri" panose="020F0502020204030204" pitchFamily="34" charset="0"/>
                          <a:cs typeface="Times New Roman" panose="02020603050405020304" pitchFamily="18" charset="0"/>
                        </a:rPr>
                        <a:t>The Times </a:t>
                      </a:r>
                      <a:r>
                        <a:rPr lang="en-GB" sz="600" dirty="0">
                          <a:effectLst/>
                          <a:latin typeface="+mn-lt"/>
                          <a:ea typeface="Calibri" panose="020F0502020204030204" pitchFamily="34" charset="0"/>
                          <a:cs typeface="Times New Roman" panose="02020603050405020304" pitchFamily="18" charset="0"/>
                        </a:rPr>
                        <a:t>called it ‘the year of the strike’. </a:t>
                      </a:r>
                    </a:p>
                  </a:txBody>
                  <a:tcPr marL="31572" marR="31572" marT="0" marB="0"/>
                </a:tc>
                <a:extLst>
                  <a:ext uri="{0D108BD9-81ED-4DB2-BD59-A6C34878D82A}">
                    <a16:rowId xmlns:a16="http://schemas.microsoft.com/office/drawing/2014/main" val="3601713640"/>
                  </a:ext>
                </a:extLst>
              </a:tr>
              <a:tr h="452208">
                <a:tc>
                  <a:txBody>
                    <a:bodyPr/>
                    <a:lstStyle/>
                    <a:p>
                      <a:pPr algn="ctr">
                        <a:lnSpc>
                          <a:spcPct val="107000"/>
                        </a:lnSpc>
                        <a:spcAft>
                          <a:spcPts val="0"/>
                        </a:spcAft>
                      </a:pPr>
                      <a:r>
                        <a:rPr lang="en-GB" sz="600" b="1" dirty="0">
                          <a:effectLst/>
                          <a:latin typeface="+mn-lt"/>
                          <a:ea typeface="Calibri" panose="020F0502020204030204" pitchFamily="34" charset="0"/>
                          <a:cs typeface="Times New Roman" panose="02020603050405020304" pitchFamily="18" charset="0"/>
                        </a:rPr>
                        <a:t>‘In Place of Strife’</a:t>
                      </a:r>
                    </a:p>
                  </a:txBody>
                  <a:tcPr marL="31572" marR="31572" marT="0" marB="0"/>
                </a:tc>
                <a:tc>
                  <a:txBody>
                    <a:bodyPr/>
                    <a:lstStyle/>
                    <a:p>
                      <a:pPr>
                        <a:lnSpc>
                          <a:spcPct val="107000"/>
                        </a:lnSpc>
                        <a:spcAft>
                          <a:spcPts val="0"/>
                        </a:spcAft>
                      </a:pPr>
                      <a:r>
                        <a:rPr lang="en-GB" sz="600" dirty="0">
                          <a:effectLst/>
                          <a:latin typeface="+mn-lt"/>
                          <a:ea typeface="Calibri" panose="020F0502020204030204" pitchFamily="34" charset="0"/>
                          <a:cs typeface="Times New Roman" panose="02020603050405020304" pitchFamily="18" charset="0"/>
                        </a:rPr>
                        <a:t>In 1969, Barbara Castle created this White Paper to outline Labour’s industrial policy. It proposed; the government could order a strike ballot before official industrial action took place, if the strike would threaten the economy. Workers in unofficial strikes could be ordered back to work, for a 28 day ‘cooling off’ period. When unions fought each other in the workplace, the dispute would go to an industrial board, who would give a legally binding verdict. Finally a strike that broke these rules could be declared illegal and the union could face fines, and members imprisoned. The White Paper received widespread public support in January 1969. </a:t>
                      </a:r>
                    </a:p>
                  </a:txBody>
                  <a:tcPr marL="31572" marR="31572" marT="0" marB="0"/>
                </a:tc>
                <a:extLst>
                  <a:ext uri="{0D108BD9-81ED-4DB2-BD59-A6C34878D82A}">
                    <a16:rowId xmlns:a16="http://schemas.microsoft.com/office/drawing/2014/main" val="2980427661"/>
                  </a:ext>
                </a:extLst>
              </a:tr>
              <a:tr h="236489">
                <a:tc>
                  <a:txBody>
                    <a:bodyPr/>
                    <a:lstStyle/>
                    <a:p>
                      <a:pPr algn="ctr">
                        <a:lnSpc>
                          <a:spcPct val="107000"/>
                        </a:lnSpc>
                        <a:spcAft>
                          <a:spcPts val="0"/>
                        </a:spcAft>
                      </a:pPr>
                      <a:r>
                        <a:rPr lang="en-GB" sz="600" b="1" dirty="0">
                          <a:effectLst/>
                          <a:latin typeface="+mn-lt"/>
                          <a:ea typeface="Calibri" panose="020F0502020204030204" pitchFamily="34" charset="0"/>
                          <a:cs typeface="Times New Roman" panose="02020603050405020304" pitchFamily="18" charset="0"/>
                        </a:rPr>
                        <a:t>Industrial Relations Act, 1971</a:t>
                      </a:r>
                    </a:p>
                  </a:txBody>
                  <a:tcPr marL="31572" marR="31572" marT="0" marB="0"/>
                </a:tc>
                <a:tc>
                  <a:txBody>
                    <a:bodyPr/>
                    <a:lstStyle/>
                    <a:p>
                      <a:pPr>
                        <a:lnSpc>
                          <a:spcPct val="107000"/>
                        </a:lnSpc>
                        <a:spcAft>
                          <a:spcPts val="0"/>
                        </a:spcAft>
                      </a:pPr>
                      <a:r>
                        <a:rPr lang="en-GB" sz="600" dirty="0">
                          <a:effectLst/>
                          <a:latin typeface="+mn-lt"/>
                          <a:ea typeface="Calibri" panose="020F0502020204030204" pitchFamily="34" charset="0"/>
                          <a:cs typeface="Times New Roman" panose="02020603050405020304" pitchFamily="18" charset="0"/>
                        </a:rPr>
                        <a:t>Heath introduced the Act, attempting to introduce all of the measures that Castle had proposed. This proved ineffective as the TUC refused to cooperate due to soaring inflation. Heath’s government were hesitant to enforce their own rules, such as sending striking shop stewards to prison. </a:t>
                      </a:r>
                    </a:p>
                  </a:txBody>
                  <a:tcPr marL="31572" marR="31572" marT="0" marB="0"/>
                </a:tc>
                <a:extLst>
                  <a:ext uri="{0D108BD9-81ED-4DB2-BD59-A6C34878D82A}">
                    <a16:rowId xmlns:a16="http://schemas.microsoft.com/office/drawing/2014/main" val="65454952"/>
                  </a:ext>
                </a:extLst>
              </a:tr>
              <a:tr h="330926">
                <a:tc>
                  <a:txBody>
                    <a:bodyPr/>
                    <a:lstStyle/>
                    <a:p>
                      <a:pPr algn="ctr">
                        <a:lnSpc>
                          <a:spcPct val="107000"/>
                        </a:lnSpc>
                        <a:spcAft>
                          <a:spcPts val="0"/>
                        </a:spcAft>
                      </a:pPr>
                      <a:r>
                        <a:rPr lang="en-GB" sz="600" b="1" dirty="0">
                          <a:effectLst/>
                          <a:latin typeface="+mn-lt"/>
                          <a:ea typeface="Calibri" panose="020F0502020204030204" pitchFamily="34" charset="0"/>
                          <a:cs typeface="Times New Roman" panose="02020603050405020304" pitchFamily="18" charset="0"/>
                        </a:rPr>
                        <a:t>Flying pickets</a:t>
                      </a:r>
                    </a:p>
                  </a:txBody>
                  <a:tcPr marL="31572" marR="31572" marT="0" marB="0"/>
                </a:tc>
                <a:tc>
                  <a:txBody>
                    <a:bodyPr/>
                    <a:lstStyle/>
                    <a:p>
                      <a:pPr>
                        <a:lnSpc>
                          <a:spcPct val="107000"/>
                        </a:lnSpc>
                        <a:spcAft>
                          <a:spcPts val="0"/>
                        </a:spcAft>
                      </a:pPr>
                      <a:r>
                        <a:rPr lang="en-GB" sz="600" dirty="0">
                          <a:effectLst/>
                          <a:latin typeface="+mn-lt"/>
                          <a:ea typeface="Calibri" panose="020F0502020204030204" pitchFamily="34" charset="0"/>
                          <a:cs typeface="Times New Roman" panose="02020603050405020304" pitchFamily="18" charset="0"/>
                        </a:rPr>
                        <a:t>Scargill developed this tactic in the miners strike of 1972. Using a group of 1000 miners to quickly blockade power stations and coal depots. In 1972, this reduced electricity output to 25%. Scargill arranged 40,000 miners, picketing 500 separate sites across the country. Heath was unprepared, and Scargill succeeded in shutting down the west Midlands gas board’s </a:t>
                      </a:r>
                      <a:r>
                        <a:rPr lang="en-GB" sz="600" dirty="0" err="1">
                          <a:effectLst/>
                          <a:latin typeface="+mn-lt"/>
                          <a:ea typeface="Calibri" panose="020F0502020204030204" pitchFamily="34" charset="0"/>
                          <a:cs typeface="Times New Roman" panose="02020603050405020304" pitchFamily="18" charset="0"/>
                        </a:rPr>
                        <a:t>Saltley</a:t>
                      </a:r>
                      <a:r>
                        <a:rPr lang="en-GB" sz="600" dirty="0">
                          <a:effectLst/>
                          <a:latin typeface="+mn-lt"/>
                          <a:ea typeface="Calibri" panose="020F0502020204030204" pitchFamily="34" charset="0"/>
                          <a:cs typeface="Times New Roman" panose="02020603050405020304" pitchFamily="18" charset="0"/>
                        </a:rPr>
                        <a:t> coke depot in Birmingham. The government conceded and offered a 27% pay rise. </a:t>
                      </a:r>
                    </a:p>
                  </a:txBody>
                  <a:tcPr marL="31572" marR="31572" marT="0" marB="0"/>
                </a:tc>
                <a:extLst>
                  <a:ext uri="{0D108BD9-81ED-4DB2-BD59-A6C34878D82A}">
                    <a16:rowId xmlns:a16="http://schemas.microsoft.com/office/drawing/2014/main" val="4185645008"/>
                  </a:ext>
                </a:extLst>
              </a:tr>
              <a:tr h="357051">
                <a:tc>
                  <a:txBody>
                    <a:bodyPr/>
                    <a:lstStyle/>
                    <a:p>
                      <a:pPr algn="ctr">
                        <a:lnSpc>
                          <a:spcPct val="107000"/>
                        </a:lnSpc>
                        <a:spcAft>
                          <a:spcPts val="0"/>
                        </a:spcAft>
                      </a:pPr>
                      <a:r>
                        <a:rPr lang="en-GB" sz="600" b="1" dirty="0">
                          <a:effectLst/>
                          <a:latin typeface="+mn-lt"/>
                          <a:ea typeface="Calibri" panose="020F0502020204030204" pitchFamily="34" charset="0"/>
                          <a:cs typeface="Times New Roman" panose="02020603050405020304" pitchFamily="18" charset="0"/>
                        </a:rPr>
                        <a:t>Three-day-week</a:t>
                      </a:r>
                    </a:p>
                  </a:txBody>
                  <a:tcPr marL="31572" marR="31572" marT="0" marB="0"/>
                </a:tc>
                <a:tc>
                  <a:txBody>
                    <a:bodyPr/>
                    <a:lstStyle/>
                    <a:p>
                      <a:pPr>
                        <a:lnSpc>
                          <a:spcPct val="107000"/>
                        </a:lnSpc>
                        <a:spcAft>
                          <a:spcPts val="0"/>
                        </a:spcAft>
                      </a:pPr>
                      <a:r>
                        <a:rPr lang="en-GB" sz="600" dirty="0">
                          <a:effectLst/>
                          <a:latin typeface="+mn-lt"/>
                          <a:ea typeface="Calibri" panose="020F0502020204030204" pitchFamily="34" charset="0"/>
                          <a:cs typeface="Times New Roman" panose="02020603050405020304" pitchFamily="18" charset="0"/>
                        </a:rPr>
                        <a:t>The NUM called a second strike in the winter of 1973-74, realising the 1973 oil crisis had left the nation dependent on coal. Coal-fired power stations ran short of supplies, and electricity production declined. The government had to declare a state of emergency and order a three day working week between January and March 1974. Business were supplied with electricity for three days a week, and employees stayed at home the remainder of the time. </a:t>
                      </a:r>
                    </a:p>
                  </a:txBody>
                  <a:tcPr marL="31572" marR="31572" marT="0" marB="0"/>
                </a:tc>
                <a:extLst>
                  <a:ext uri="{0D108BD9-81ED-4DB2-BD59-A6C34878D82A}">
                    <a16:rowId xmlns:a16="http://schemas.microsoft.com/office/drawing/2014/main" val="4217791794"/>
                  </a:ext>
                </a:extLst>
              </a:tr>
              <a:tr h="226423">
                <a:tc>
                  <a:txBody>
                    <a:bodyPr/>
                    <a:lstStyle/>
                    <a:p>
                      <a:pPr algn="ctr">
                        <a:lnSpc>
                          <a:spcPct val="107000"/>
                        </a:lnSpc>
                        <a:spcAft>
                          <a:spcPts val="0"/>
                        </a:spcAft>
                      </a:pPr>
                      <a:r>
                        <a:rPr lang="en-GB" sz="600" b="1" dirty="0">
                          <a:effectLst/>
                          <a:latin typeface="+mn-lt"/>
                          <a:ea typeface="Calibri" panose="020F0502020204030204" pitchFamily="34" charset="0"/>
                          <a:cs typeface="Times New Roman" panose="02020603050405020304" pitchFamily="18" charset="0"/>
                        </a:rPr>
                        <a:t>‘Who governs Britain?’</a:t>
                      </a:r>
                    </a:p>
                  </a:txBody>
                  <a:tcPr marL="31572" marR="31572" marT="0" marB="0"/>
                </a:tc>
                <a:tc>
                  <a:txBody>
                    <a:bodyPr/>
                    <a:lstStyle/>
                    <a:p>
                      <a:pPr>
                        <a:lnSpc>
                          <a:spcPct val="107000"/>
                        </a:lnSpc>
                        <a:spcAft>
                          <a:spcPts val="0"/>
                        </a:spcAft>
                      </a:pPr>
                      <a:r>
                        <a:rPr lang="en-GB" sz="600" dirty="0">
                          <a:effectLst/>
                          <a:latin typeface="+mn-lt"/>
                          <a:ea typeface="Calibri" panose="020F0502020204030204" pitchFamily="34" charset="0"/>
                          <a:cs typeface="Times New Roman" panose="02020603050405020304" pitchFamily="18" charset="0"/>
                        </a:rPr>
                        <a:t>Heath went to the polls with this slogan in 1974, asking the voters to back him against the unions. The Conservatives were defeated, showing the public had little faith in their ability to deal with the unions. </a:t>
                      </a:r>
                    </a:p>
                  </a:txBody>
                  <a:tcPr marL="31572" marR="31572" marT="0" marB="0"/>
                </a:tc>
                <a:extLst>
                  <a:ext uri="{0D108BD9-81ED-4DB2-BD59-A6C34878D82A}">
                    <a16:rowId xmlns:a16="http://schemas.microsoft.com/office/drawing/2014/main" val="1562617601"/>
                  </a:ext>
                </a:extLst>
              </a:tr>
              <a:tr h="461555">
                <a:tc>
                  <a:txBody>
                    <a:bodyPr/>
                    <a:lstStyle/>
                    <a:p>
                      <a:pPr algn="ctr">
                        <a:lnSpc>
                          <a:spcPct val="107000"/>
                        </a:lnSpc>
                        <a:spcAft>
                          <a:spcPts val="0"/>
                        </a:spcAft>
                      </a:pPr>
                      <a:r>
                        <a:rPr lang="en-GB" sz="600" b="1" dirty="0">
                          <a:effectLst/>
                          <a:latin typeface="+mn-lt"/>
                          <a:ea typeface="Calibri" panose="020F0502020204030204" pitchFamily="34" charset="0"/>
                          <a:cs typeface="Times New Roman" panose="02020603050405020304" pitchFamily="18" charset="0"/>
                        </a:rPr>
                        <a:t>‘The Winter of Discontent’</a:t>
                      </a:r>
                    </a:p>
                  </a:txBody>
                  <a:tcPr marL="31572" marR="31572" marT="0" marB="0"/>
                </a:tc>
                <a:tc>
                  <a:txBody>
                    <a:bodyPr/>
                    <a:lstStyle/>
                    <a:p>
                      <a:pPr>
                        <a:lnSpc>
                          <a:spcPct val="107000"/>
                        </a:lnSpc>
                        <a:spcAft>
                          <a:spcPts val="0"/>
                        </a:spcAft>
                      </a:pPr>
                      <a:r>
                        <a:rPr lang="en-GB" sz="600" dirty="0">
                          <a:effectLst/>
                          <a:latin typeface="+mn-lt"/>
                          <a:ea typeface="Calibri" panose="020F0502020204030204" pitchFamily="34" charset="0"/>
                          <a:cs typeface="Times New Roman" panose="02020603050405020304" pitchFamily="18" charset="0"/>
                        </a:rPr>
                        <a:t>In 1977, Chancellor Healey believed that inflation was under control, and free bargaining could return to pay negotiations. By 1978, inflation soared again and he was forced to implement a strict 5% pay increase for low paid workers. This resulted in a winter of strike action in 1978-79. Strikes took place across haulage and the public sector including nurses, the ambulance service, grave diggers and refuse collectors. Rubbish piled up in the streets, and there was a dramatic shift in public attitudes against the trade union movement. </a:t>
                      </a:r>
                    </a:p>
                  </a:txBody>
                  <a:tcPr marL="31572" marR="31572" marT="0" marB="0"/>
                </a:tc>
                <a:extLst>
                  <a:ext uri="{0D108BD9-81ED-4DB2-BD59-A6C34878D82A}">
                    <a16:rowId xmlns:a16="http://schemas.microsoft.com/office/drawing/2014/main" val="1618857964"/>
                  </a:ext>
                </a:extLst>
              </a:tr>
            </a:tbl>
          </a:graphicData>
        </a:graphic>
      </p:graphicFrame>
      <p:sp>
        <p:nvSpPr>
          <p:cNvPr id="7" name="TextBox 6">
            <a:extLst>
              <a:ext uri="{FF2B5EF4-FFF2-40B4-BE49-F238E27FC236}">
                <a16:creationId xmlns:a16="http://schemas.microsoft.com/office/drawing/2014/main" id="{9DA4AD34-972E-4AC3-914D-3590DE2CFF5B}"/>
              </a:ext>
            </a:extLst>
          </p:cNvPr>
          <p:cNvSpPr txBox="1"/>
          <p:nvPr/>
        </p:nvSpPr>
        <p:spPr>
          <a:xfrm>
            <a:off x="0" y="6519446"/>
            <a:ext cx="2750669" cy="338554"/>
          </a:xfrm>
          <a:prstGeom prst="rect">
            <a:avLst/>
          </a:prstGeom>
          <a:solidFill>
            <a:srgbClr val="DCB9FF"/>
          </a:solidFill>
          <a:ln>
            <a:solidFill>
              <a:srgbClr val="7030A0"/>
            </a:solidFill>
          </a:ln>
        </p:spPr>
        <p:txBody>
          <a:bodyPr wrap="square" rtlCol="0">
            <a:spAutoFit/>
          </a:bodyPr>
          <a:lstStyle/>
          <a:p>
            <a:pPr algn="ctr"/>
            <a:r>
              <a:rPr lang="en-GB" sz="800" b="1" dirty="0"/>
              <a:t>Historians to use in essays:</a:t>
            </a:r>
          </a:p>
          <a:p>
            <a:r>
              <a:rPr lang="en-GB" sz="800" i="1" dirty="0"/>
              <a:t>Stephen J. Lee ‘Aspects of British Political History 1914-1995’.</a:t>
            </a:r>
          </a:p>
        </p:txBody>
      </p:sp>
      <p:sp>
        <p:nvSpPr>
          <p:cNvPr id="5" name="Rectangle 4"/>
          <p:cNvSpPr/>
          <p:nvPr/>
        </p:nvSpPr>
        <p:spPr>
          <a:xfrm>
            <a:off x="5886995" y="80185"/>
            <a:ext cx="2867025" cy="246221"/>
          </a:xfrm>
          <a:prstGeom prst="rect">
            <a:avLst/>
          </a:prstGeom>
          <a:solidFill>
            <a:srgbClr val="FFCDFF"/>
          </a:solidFill>
          <a:ln>
            <a:solidFill>
              <a:srgbClr val="CC0099"/>
            </a:solidFill>
          </a:ln>
        </p:spPr>
        <p:txBody>
          <a:bodyPr wrap="square">
            <a:spAutoFit/>
          </a:bodyPr>
          <a:lstStyle/>
          <a:p>
            <a:pPr algn="ctr">
              <a:tabLst>
                <a:tab pos="2865755" algn="ctr"/>
                <a:tab pos="5731510" algn="r"/>
              </a:tabLst>
            </a:pPr>
            <a:r>
              <a:rPr lang="en-GB" sz="1000" b="1" dirty="0">
                <a:latin typeface="Calibri" panose="020F0502020204030204" pitchFamily="34" charset="0"/>
                <a:ea typeface="Calibri" panose="020F0502020204030204" pitchFamily="34" charset="0"/>
                <a:cs typeface="Calibri" panose="020F0502020204030204" pitchFamily="34" charset="0"/>
              </a:rPr>
              <a:t>Theme 1c: Change and challenge in the workplace. </a:t>
            </a:r>
          </a:p>
        </p:txBody>
      </p:sp>
    </p:spTree>
    <p:extLst>
      <p:ext uri="{BB962C8B-B14F-4D97-AF65-F5344CB8AC3E}">
        <p14:creationId xmlns:p14="http://schemas.microsoft.com/office/powerpoint/2010/main" val="34506627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9736</TotalTime>
  <Words>7345</Words>
  <Application>Microsoft Office PowerPoint</Application>
  <PresentationFormat>Widescreen</PresentationFormat>
  <Paragraphs>343</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Times New Roman</vt:lpstr>
      <vt:lpstr>Office Theme</vt:lpstr>
      <vt:lpstr>PowerPoint Presentation</vt:lpstr>
      <vt:lpstr>PowerPoint Presentation</vt:lpstr>
      <vt:lpstr>PowerPoint Presentation</vt:lpstr>
    </vt:vector>
  </TitlesOfParts>
  <Company>all Saints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 Spiby</dc:creator>
  <cp:lastModifiedBy>O Varney</cp:lastModifiedBy>
  <cp:revision>598</cp:revision>
  <dcterms:created xsi:type="dcterms:W3CDTF">2020-04-03T08:26:02Z</dcterms:created>
  <dcterms:modified xsi:type="dcterms:W3CDTF">2024-03-17T21:12:57Z</dcterms:modified>
</cp:coreProperties>
</file>