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 id="256" r:id="rId3"/>
    <p:sldId id="270" r:id="rId4"/>
    <p:sldId id="271" r:id="rId5"/>
    <p:sldId id="258" r:id="rId6"/>
    <p:sldId id="260" r:id="rId7"/>
    <p:sldId id="272" r:id="rId8"/>
    <p:sldId id="263" r:id="rId9"/>
    <p:sldId id="262" r:id="rId10"/>
    <p:sldId id="264" r:id="rId11"/>
    <p:sldId id="265" r:id="rId12"/>
    <p:sldId id="277" r:id="rId13"/>
    <p:sldId id="278" r:id="rId14"/>
    <p:sldId id="274" r:id="rId15"/>
    <p:sldId id="266" r:id="rId16"/>
    <p:sldId id="267" r:id="rId17"/>
    <p:sldId id="268" r:id="rId18"/>
    <p:sldId id="276" r:id="rId19"/>
    <p:sldId id="273"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DE9C97-9250-47EC-ACCC-4FD650D244B1}" v="116" dt="2021-09-17T09:59:40.2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115" d="100"/>
          <a:sy n="115" d="100"/>
        </p:scale>
        <p:origin x="45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7DE9C97-9250-47EC-ACCC-4FD650D244B1}"/>
    <pc:docChg chg="modSld">
      <pc:chgData name="" userId="" providerId="" clId="Web-{17DE9C97-9250-47EC-ACCC-4FD650D244B1}" dt="2021-09-17T09:59:40.256" v="61" actId="20577"/>
      <pc:docMkLst>
        <pc:docMk/>
      </pc:docMkLst>
      <pc:sldChg chg="modSp">
        <pc:chgData name="" userId="" providerId="" clId="Web-{17DE9C97-9250-47EC-ACCC-4FD650D244B1}" dt="2021-09-17T09:57:20.966" v="5" actId="20577"/>
        <pc:sldMkLst>
          <pc:docMk/>
          <pc:sldMk cId="2130422835" sldId="267"/>
        </pc:sldMkLst>
        <pc:spChg chg="mod">
          <ac:chgData name="" userId="" providerId="" clId="Web-{17DE9C97-9250-47EC-ACCC-4FD650D244B1}" dt="2021-09-17T09:57:20.966" v="5" actId="20577"/>
          <ac:spMkLst>
            <pc:docMk/>
            <pc:sldMk cId="2130422835" sldId="267"/>
            <ac:spMk id="5" creationId="{00000000-0000-0000-0000-000000000000}"/>
          </ac:spMkLst>
        </pc:spChg>
        <pc:grpChg chg="ord">
          <ac:chgData name="" userId="" providerId="" clId="Web-{17DE9C97-9250-47EC-ACCC-4FD650D244B1}" dt="2021-09-17T09:57:04.340" v="0"/>
          <ac:grpSpMkLst>
            <pc:docMk/>
            <pc:sldMk cId="2130422835" sldId="267"/>
            <ac:grpSpMk id="2" creationId="{00000000-0000-0000-0000-000000000000}"/>
          </ac:grpSpMkLst>
        </pc:grpChg>
      </pc:sldChg>
      <pc:sldChg chg="modSp">
        <pc:chgData name="" userId="" providerId="" clId="Web-{17DE9C97-9250-47EC-ACCC-4FD650D244B1}" dt="2021-09-17T09:59:02.238" v="51" actId="20577"/>
        <pc:sldMkLst>
          <pc:docMk/>
          <pc:sldMk cId="2246724736" sldId="273"/>
        </pc:sldMkLst>
        <pc:spChg chg="mod">
          <ac:chgData name="" userId="" providerId="" clId="Web-{17DE9C97-9250-47EC-ACCC-4FD650D244B1}" dt="2021-09-17T09:59:02.238" v="51" actId="20577"/>
          <ac:spMkLst>
            <pc:docMk/>
            <pc:sldMk cId="2246724736" sldId="273"/>
            <ac:spMk id="3" creationId="{A373C3B3-84B4-4DD8-A8C3-6D8DA4A8502E}"/>
          </ac:spMkLst>
        </pc:spChg>
      </pc:sldChg>
      <pc:sldChg chg="modSp">
        <pc:chgData name="" userId="" providerId="" clId="Web-{17DE9C97-9250-47EC-ACCC-4FD650D244B1}" dt="2021-09-17T09:59:40.256" v="61" actId="20577"/>
        <pc:sldMkLst>
          <pc:docMk/>
          <pc:sldMk cId="1591359134" sldId="275"/>
        </pc:sldMkLst>
        <pc:spChg chg="mod">
          <ac:chgData name="" userId="" providerId="" clId="Web-{17DE9C97-9250-47EC-ACCC-4FD650D244B1}" dt="2021-09-17T09:59:40.256" v="61" actId="20577"/>
          <ac:spMkLst>
            <pc:docMk/>
            <pc:sldMk cId="1591359134" sldId="275"/>
            <ac:spMk id="3" creationId="{A373C3B3-84B4-4DD8-A8C3-6D8DA4A8502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C30090A-A3E5-4859-936F-71A97033B399}"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348590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30090A-A3E5-4859-936F-71A97033B399}"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867084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30090A-A3E5-4859-936F-71A97033B399}"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391897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30090A-A3E5-4859-936F-71A97033B399}"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2572707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30090A-A3E5-4859-936F-71A97033B399}" type="datetimeFigureOut">
              <a:rPr lang="en-GB" smtClean="0"/>
              <a:t>21/09/2021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258915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C30090A-A3E5-4859-936F-71A97033B399}"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1703579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C30090A-A3E5-4859-936F-71A97033B399}" type="datetimeFigureOut">
              <a:rPr lang="en-GB" smtClean="0"/>
              <a:t>21/09/2021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3901161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C30090A-A3E5-4859-936F-71A97033B399}" type="datetimeFigureOut">
              <a:rPr lang="en-GB" smtClean="0"/>
              <a:t>21/09/2021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3244606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0090A-A3E5-4859-936F-71A97033B399}" type="datetimeFigureOut">
              <a:rPr lang="en-GB" smtClean="0"/>
              <a:t>21/09/2021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986754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0090A-A3E5-4859-936F-71A97033B399}"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20721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30090A-A3E5-4859-936F-71A97033B399}" type="datetimeFigureOut">
              <a:rPr lang="en-GB" smtClean="0"/>
              <a:t>21/09/2021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398093-3CB4-4793-A930-25A258A4F756}" type="slidenum">
              <a:rPr lang="en-GB" smtClean="0"/>
              <a:t>‹#›</a:t>
            </a:fld>
            <a:endParaRPr lang="en-GB"/>
          </a:p>
        </p:txBody>
      </p:sp>
    </p:spTree>
    <p:extLst>
      <p:ext uri="{BB962C8B-B14F-4D97-AF65-F5344CB8AC3E}">
        <p14:creationId xmlns:p14="http://schemas.microsoft.com/office/powerpoint/2010/main" val="1696571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0090A-A3E5-4859-936F-71A97033B399}" type="datetimeFigureOut">
              <a:rPr lang="en-GB" smtClean="0"/>
              <a:t>21/09/2021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398093-3CB4-4793-A930-25A258A4F756}" type="slidenum">
              <a:rPr lang="en-GB" smtClean="0"/>
              <a:t>‹#›</a:t>
            </a:fld>
            <a:endParaRPr lang="en-GB"/>
          </a:p>
        </p:txBody>
      </p:sp>
    </p:spTree>
    <p:extLst>
      <p:ext uri="{BB962C8B-B14F-4D97-AF65-F5344CB8AC3E}">
        <p14:creationId xmlns:p14="http://schemas.microsoft.com/office/powerpoint/2010/main" val="700210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SemjM2fHV2Q"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alderson.d@allsaints.notts.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ffice.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20Samantha.M@allsaints.notts.sch.uk"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6FBD5-C7C4-4531-ACEA-B6B53B4742E4}"/>
              </a:ext>
            </a:extLst>
          </p:cNvPr>
          <p:cNvSpPr>
            <a:spLocks noGrp="1"/>
          </p:cNvSpPr>
          <p:nvPr>
            <p:ph type="title"/>
          </p:nvPr>
        </p:nvSpPr>
        <p:spPr/>
        <p:txBody>
          <a:bodyPr/>
          <a:lstStyle/>
          <a:p>
            <a:r>
              <a:rPr lang="en-GB" dirty="0"/>
              <a:t>How to use Microsoft Teams</a:t>
            </a:r>
            <a:endParaRPr lang="en-US" dirty="0"/>
          </a:p>
        </p:txBody>
      </p:sp>
      <p:sp>
        <p:nvSpPr>
          <p:cNvPr id="3" name="Content Placeholder 2">
            <a:extLst>
              <a:ext uri="{FF2B5EF4-FFF2-40B4-BE49-F238E27FC236}">
                <a16:creationId xmlns:a16="http://schemas.microsoft.com/office/drawing/2014/main" id="{458D1078-EB70-4D38-9BC5-E8ABA55976D3}"/>
              </a:ext>
            </a:extLst>
          </p:cNvPr>
          <p:cNvSpPr>
            <a:spLocks noGrp="1"/>
          </p:cNvSpPr>
          <p:nvPr>
            <p:ph idx="1"/>
          </p:nvPr>
        </p:nvSpPr>
        <p:spPr>
          <a:xfrm>
            <a:off x="629862" y="1825625"/>
            <a:ext cx="7096156" cy="4351338"/>
          </a:xfrm>
        </p:spPr>
        <p:txBody>
          <a:bodyPr>
            <a:normAutofit fontScale="85000" lnSpcReduction="10000"/>
          </a:bodyPr>
          <a:lstStyle/>
          <a:p>
            <a:r>
              <a:rPr lang="en-GB" dirty="0"/>
              <a:t>If students are required to study from home at any point in the coming months, the majority of your lessons will be accessed through Microsoft Teams.</a:t>
            </a:r>
          </a:p>
          <a:p>
            <a:r>
              <a:rPr lang="en-GB" dirty="0"/>
              <a:t>To use Teams, you will need the following -:</a:t>
            </a:r>
          </a:p>
          <a:p>
            <a:r>
              <a:rPr lang="en-GB" dirty="0"/>
              <a:t>Computer access.</a:t>
            </a:r>
          </a:p>
          <a:p>
            <a:r>
              <a:rPr lang="en-GB" dirty="0"/>
              <a:t>Internet.</a:t>
            </a:r>
          </a:p>
          <a:p>
            <a:r>
              <a:rPr lang="en-GB" dirty="0"/>
              <a:t>School e-mail address and password.</a:t>
            </a:r>
          </a:p>
          <a:p>
            <a:endParaRPr lang="en-GB" dirty="0"/>
          </a:p>
          <a:p>
            <a:r>
              <a:rPr lang="en-GB" dirty="0"/>
              <a:t>If you do not have any of the above, you must let your form tutor know, so that the issue can be resolved or appropriate work can be provided, if needed.</a:t>
            </a:r>
            <a:endParaRPr lang="en-US" dirty="0"/>
          </a:p>
        </p:txBody>
      </p:sp>
      <p:pic>
        <p:nvPicPr>
          <p:cNvPr id="4" name="Picture 3">
            <a:extLst>
              <a:ext uri="{FF2B5EF4-FFF2-40B4-BE49-F238E27FC236}">
                <a16:creationId xmlns:a16="http://schemas.microsoft.com/office/drawing/2014/main" id="{57F20FA6-310F-445B-B28C-1DEDC3A3C341}"/>
              </a:ext>
            </a:extLst>
          </p:cNvPr>
          <p:cNvPicPr>
            <a:picLocks noChangeAspect="1"/>
          </p:cNvPicPr>
          <p:nvPr/>
        </p:nvPicPr>
        <p:blipFill>
          <a:blip r:embed="rId2"/>
          <a:stretch>
            <a:fillRect/>
          </a:stretch>
        </p:blipFill>
        <p:spPr>
          <a:xfrm>
            <a:off x="7932666" y="2186557"/>
            <a:ext cx="3629473" cy="3629473"/>
          </a:xfrm>
          <a:prstGeom prst="rect">
            <a:avLst/>
          </a:prstGeom>
        </p:spPr>
      </p:pic>
    </p:spTree>
    <p:extLst>
      <p:ext uri="{BB962C8B-B14F-4D97-AF65-F5344CB8AC3E}">
        <p14:creationId xmlns:p14="http://schemas.microsoft.com/office/powerpoint/2010/main" val="843219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t="11890"/>
          <a:stretch/>
        </p:blipFill>
        <p:spPr>
          <a:xfrm>
            <a:off x="2340558" y="1695796"/>
            <a:ext cx="6902295" cy="4893072"/>
          </a:xfrm>
          <a:prstGeom prst="rect">
            <a:avLst/>
          </a:prstGeom>
        </p:spPr>
      </p:pic>
      <p:sp>
        <p:nvSpPr>
          <p:cNvPr id="5" name="Rectangle 4"/>
          <p:cNvSpPr/>
          <p:nvPr/>
        </p:nvSpPr>
        <p:spPr>
          <a:xfrm>
            <a:off x="271847" y="269130"/>
            <a:ext cx="11442357" cy="1260345"/>
          </a:xfrm>
          <a:prstGeom prst="rect">
            <a:avLst/>
          </a:prstGeom>
        </p:spPr>
        <p:txBody>
          <a:bodyPr wrap="square">
            <a:spAutoFit/>
          </a:bodyPr>
          <a:lstStyle/>
          <a:p>
            <a:pPr algn="ct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When the time comes, click on </a:t>
            </a:r>
            <a:r>
              <a:rPr lang="en-GB" sz="2400" b="1" dirty="0">
                <a:latin typeface="Calibri" panose="020F0502020204030204" pitchFamily="34" charset="0"/>
                <a:ea typeface="Calibri" panose="020F0502020204030204" pitchFamily="34" charset="0"/>
                <a:cs typeface="Times New Roman" panose="02020603050405020304" pitchFamily="18" charset="0"/>
              </a:rPr>
              <a:t>Join Team Meeting </a:t>
            </a:r>
            <a:r>
              <a:rPr lang="en-GB" sz="2400" dirty="0">
                <a:latin typeface="Calibri" panose="020F0502020204030204" pitchFamily="34" charset="0"/>
                <a:ea typeface="Calibri" panose="020F0502020204030204" pitchFamily="34" charset="0"/>
                <a:cs typeface="Times New Roman" panose="02020603050405020304" pitchFamily="18" charset="0"/>
              </a:rPr>
              <a:t>to enter the online </a:t>
            </a:r>
            <a:r>
              <a:rPr lang="en-GB" sz="2400" dirty="0" smtClean="0">
                <a:latin typeface="Calibri" panose="020F0502020204030204" pitchFamily="34" charset="0"/>
                <a:ea typeface="Calibri" panose="020F0502020204030204" pitchFamily="34" charset="0"/>
                <a:cs typeface="Times New Roman" panose="02020603050405020304" pitchFamily="18" charset="0"/>
              </a:rPr>
              <a:t>class. As you will not need the 5 minute movement time, you should join the lesson prior to the start. If you join late, teachers may not see you are waiting in the lobby.</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ounded Rectangle 5"/>
          <p:cNvSpPr/>
          <p:nvPr/>
        </p:nvSpPr>
        <p:spPr>
          <a:xfrm>
            <a:off x="7133968" y="4565381"/>
            <a:ext cx="2026508" cy="37070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362123" y="4753000"/>
            <a:ext cx="2180521" cy="707886"/>
          </a:xfrm>
          <a:prstGeom prst="rect">
            <a:avLst/>
          </a:prstGeom>
          <a:noFill/>
        </p:spPr>
        <p:txBody>
          <a:bodyPr wrap="square" rtlCol="0">
            <a:spAutoFit/>
          </a:bodyPr>
          <a:lstStyle/>
          <a:p>
            <a:pPr algn="ctr"/>
            <a:r>
              <a:rPr lang="en-GB" sz="2000" b="1" dirty="0"/>
              <a:t>Click here to enter the lesson</a:t>
            </a:r>
          </a:p>
        </p:txBody>
      </p:sp>
      <p:cxnSp>
        <p:nvCxnSpPr>
          <p:cNvPr id="9" name="Straight Arrow Connector 8"/>
          <p:cNvCxnSpPr/>
          <p:nvPr/>
        </p:nvCxnSpPr>
        <p:spPr>
          <a:xfrm flipH="1">
            <a:off x="9160476" y="4592594"/>
            <a:ext cx="280910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3548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620645" y="788360"/>
            <a:ext cx="6976436" cy="5305369"/>
          </a:xfrm>
          <a:prstGeom prst="rect">
            <a:avLst/>
          </a:prstGeom>
        </p:spPr>
      </p:pic>
      <p:sp>
        <p:nvSpPr>
          <p:cNvPr id="5" name="Rectangle 4"/>
          <p:cNvSpPr/>
          <p:nvPr/>
        </p:nvSpPr>
        <p:spPr>
          <a:xfrm>
            <a:off x="2620644" y="153899"/>
            <a:ext cx="6976437" cy="532903"/>
          </a:xfrm>
          <a:prstGeom prst="rect">
            <a:avLst/>
          </a:prstGeom>
        </p:spPr>
        <p:txBody>
          <a:bodyPr wrap="square">
            <a:spAutoFit/>
          </a:bodyPr>
          <a:lstStyle/>
          <a:p>
            <a:pPr algn="ct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You may see this on the first login.</a:t>
            </a:r>
          </a:p>
        </p:txBody>
      </p:sp>
      <p:sp>
        <p:nvSpPr>
          <p:cNvPr id="6" name="Rectangle 5"/>
          <p:cNvSpPr/>
          <p:nvPr/>
        </p:nvSpPr>
        <p:spPr>
          <a:xfrm>
            <a:off x="2620644" y="6159285"/>
            <a:ext cx="6976438" cy="388696"/>
          </a:xfrm>
          <a:prstGeom prst="rect">
            <a:avLst/>
          </a:prstGeom>
        </p:spPr>
        <p:txBody>
          <a:bodyPr wrap="square">
            <a:spAutoFit/>
          </a:bodyPr>
          <a:lstStyle/>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Click on </a:t>
            </a:r>
            <a:r>
              <a:rPr lang="en-GB" b="1" dirty="0">
                <a:latin typeface="Calibri" panose="020F0502020204030204" pitchFamily="34" charset="0"/>
                <a:ea typeface="Calibri" panose="020F0502020204030204" pitchFamily="34" charset="0"/>
                <a:cs typeface="Times New Roman" panose="02020603050405020304" pitchFamily="18" charset="0"/>
              </a:rPr>
              <a:t>Open </a:t>
            </a:r>
            <a:r>
              <a:rPr lang="en-GB" dirty="0">
                <a:latin typeface="Calibri" panose="020F0502020204030204" pitchFamily="34" charset="0"/>
                <a:ea typeface="Calibri" panose="020F0502020204030204" pitchFamily="34" charset="0"/>
                <a:cs typeface="Times New Roman" panose="02020603050405020304" pitchFamily="18" charset="0"/>
              </a:rPr>
              <a:t>to enter the Team class.</a:t>
            </a:r>
          </a:p>
        </p:txBody>
      </p:sp>
      <p:sp>
        <p:nvSpPr>
          <p:cNvPr id="7" name="Rounded Rectangle 6"/>
          <p:cNvSpPr/>
          <p:nvPr/>
        </p:nvSpPr>
        <p:spPr>
          <a:xfrm>
            <a:off x="6507892" y="2042984"/>
            <a:ext cx="659027" cy="4036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84646" y="1993809"/>
            <a:ext cx="1535998"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Click on </a:t>
            </a:r>
            <a:r>
              <a:rPr lang="en-GB" b="1" dirty="0">
                <a:latin typeface="Calibri" panose="020F0502020204030204" pitchFamily="34" charset="0"/>
                <a:ea typeface="Calibri" panose="020F0502020204030204" pitchFamily="34" charset="0"/>
                <a:cs typeface="Times New Roman" panose="02020603050405020304" pitchFamily="18" charset="0"/>
              </a:rPr>
              <a:t>Open </a:t>
            </a:r>
            <a:endParaRPr lang="en-GB" dirty="0"/>
          </a:p>
        </p:txBody>
      </p:sp>
      <p:cxnSp>
        <p:nvCxnSpPr>
          <p:cNvPr id="10" name="Straight Arrow Connector 9"/>
          <p:cNvCxnSpPr/>
          <p:nvPr/>
        </p:nvCxnSpPr>
        <p:spPr>
          <a:xfrm>
            <a:off x="1161535" y="2337308"/>
            <a:ext cx="5346357" cy="516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512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64631" y="909762"/>
            <a:ext cx="8577263" cy="5238893"/>
          </a:xfrm>
          <a:prstGeom prst="rect">
            <a:avLst/>
          </a:prstGeom>
        </p:spPr>
      </p:pic>
      <p:sp>
        <p:nvSpPr>
          <p:cNvPr id="8" name="TextBox 7"/>
          <p:cNvSpPr txBox="1"/>
          <p:nvPr/>
        </p:nvSpPr>
        <p:spPr>
          <a:xfrm>
            <a:off x="2296557" y="95597"/>
            <a:ext cx="8954103" cy="523220"/>
          </a:xfrm>
          <a:prstGeom prst="rect">
            <a:avLst/>
          </a:prstGeom>
          <a:noFill/>
        </p:spPr>
        <p:txBody>
          <a:bodyPr wrap="square" rtlCol="0">
            <a:spAutoFit/>
          </a:bodyPr>
          <a:lstStyle/>
          <a:p>
            <a:r>
              <a:rPr lang="en-GB" sz="2800" dirty="0"/>
              <a:t>Alternatively, you can access lessons </a:t>
            </a:r>
            <a:r>
              <a:rPr lang="en-GB" sz="2800" dirty="0" smtClean="0"/>
              <a:t>through Teams</a:t>
            </a:r>
            <a:endParaRPr lang="en-GB" sz="2800" dirty="0"/>
          </a:p>
        </p:txBody>
      </p:sp>
      <p:sp>
        <p:nvSpPr>
          <p:cNvPr id="9" name="TextBox 8"/>
          <p:cNvSpPr txBox="1"/>
          <p:nvPr/>
        </p:nvSpPr>
        <p:spPr>
          <a:xfrm>
            <a:off x="581025" y="4426456"/>
            <a:ext cx="1871663" cy="646331"/>
          </a:xfrm>
          <a:prstGeom prst="rect">
            <a:avLst/>
          </a:prstGeom>
          <a:noFill/>
        </p:spPr>
        <p:txBody>
          <a:bodyPr wrap="square" rtlCol="0">
            <a:spAutoFit/>
          </a:bodyPr>
          <a:lstStyle/>
          <a:p>
            <a:pPr algn="ctr"/>
            <a:r>
              <a:rPr lang="en-GB" b="1" dirty="0"/>
              <a:t>Click on the</a:t>
            </a:r>
          </a:p>
          <a:p>
            <a:pPr algn="ctr"/>
            <a:r>
              <a:rPr lang="en-GB" b="1" dirty="0" smtClean="0"/>
              <a:t>Teams </a:t>
            </a:r>
            <a:r>
              <a:rPr lang="en-GB" b="1" dirty="0"/>
              <a:t>icon</a:t>
            </a:r>
          </a:p>
        </p:txBody>
      </p:sp>
      <p:sp>
        <p:nvSpPr>
          <p:cNvPr id="12" name="Oval 11"/>
          <p:cNvSpPr/>
          <p:nvPr/>
        </p:nvSpPr>
        <p:spPr>
          <a:xfrm>
            <a:off x="2764631" y="5183585"/>
            <a:ext cx="326191" cy="360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cxnSpLocks/>
          </p:cNvCxnSpPr>
          <p:nvPr/>
        </p:nvCxnSpPr>
        <p:spPr>
          <a:xfrm flipV="1">
            <a:off x="581025" y="5363732"/>
            <a:ext cx="2183606" cy="24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170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32B1-24A4-4A6F-88D4-5046EEF043E7}"/>
              </a:ext>
            </a:extLst>
          </p:cNvPr>
          <p:cNvSpPr>
            <a:spLocks noGrp="1"/>
          </p:cNvSpPr>
          <p:nvPr>
            <p:ph type="title"/>
          </p:nvPr>
        </p:nvSpPr>
        <p:spPr/>
        <p:txBody>
          <a:bodyPr>
            <a:normAutofit/>
          </a:bodyPr>
          <a:lstStyle/>
          <a:p>
            <a:pPr algn="ctr"/>
            <a:r>
              <a:rPr lang="en-GB" dirty="0" smtClean="0"/>
              <a:t>Access </a:t>
            </a:r>
            <a:r>
              <a:rPr lang="en-GB" dirty="0"/>
              <a:t>lessons by going to your calendar and clicking ‘Join’</a:t>
            </a:r>
            <a:endParaRPr lang="en-US" dirty="0"/>
          </a:p>
        </p:txBody>
      </p:sp>
      <p:pic>
        <p:nvPicPr>
          <p:cNvPr id="4" name="Content Placeholder 3"/>
          <p:cNvPicPr>
            <a:picLocks noGrp="1" noChangeAspect="1"/>
          </p:cNvPicPr>
          <p:nvPr>
            <p:ph idx="1"/>
          </p:nvPr>
        </p:nvPicPr>
        <p:blipFill rotWithShape="1">
          <a:blip r:embed="rId2"/>
          <a:srcRect r="68920" b="4845"/>
          <a:stretch/>
        </p:blipFill>
        <p:spPr>
          <a:xfrm>
            <a:off x="5451763" y="2032087"/>
            <a:ext cx="4914207" cy="4231490"/>
          </a:xfrm>
          <a:prstGeom prst="rect">
            <a:avLst/>
          </a:prstGeom>
        </p:spPr>
      </p:pic>
      <p:sp>
        <p:nvSpPr>
          <p:cNvPr id="5" name="TextBox 4"/>
          <p:cNvSpPr txBox="1"/>
          <p:nvPr/>
        </p:nvSpPr>
        <p:spPr>
          <a:xfrm>
            <a:off x="931025" y="3657600"/>
            <a:ext cx="3682539" cy="923330"/>
          </a:xfrm>
          <a:prstGeom prst="rect">
            <a:avLst/>
          </a:prstGeom>
          <a:noFill/>
        </p:spPr>
        <p:txBody>
          <a:bodyPr wrap="square" rtlCol="0">
            <a:spAutoFit/>
          </a:bodyPr>
          <a:lstStyle/>
          <a:p>
            <a:r>
              <a:rPr lang="en-GB" dirty="0"/>
              <a:t>When your teachers set up lessons, they are automatically added to your calendar. </a:t>
            </a:r>
          </a:p>
        </p:txBody>
      </p:sp>
      <p:cxnSp>
        <p:nvCxnSpPr>
          <p:cNvPr id="7" name="Straight Arrow Connector 6"/>
          <p:cNvCxnSpPr/>
          <p:nvPr/>
        </p:nvCxnSpPr>
        <p:spPr>
          <a:xfrm flipV="1">
            <a:off x="4522124" y="3298393"/>
            <a:ext cx="929639" cy="492211"/>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Rounded Rectangle 7"/>
          <p:cNvSpPr/>
          <p:nvPr/>
        </p:nvSpPr>
        <p:spPr>
          <a:xfrm>
            <a:off x="5451763" y="3110157"/>
            <a:ext cx="307571" cy="245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5676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732B1-24A4-4A6F-88D4-5046EEF043E7}"/>
              </a:ext>
            </a:extLst>
          </p:cNvPr>
          <p:cNvSpPr>
            <a:spLocks noGrp="1"/>
          </p:cNvSpPr>
          <p:nvPr>
            <p:ph type="title"/>
          </p:nvPr>
        </p:nvSpPr>
        <p:spPr/>
        <p:txBody>
          <a:bodyPr>
            <a:normAutofit/>
          </a:bodyPr>
          <a:lstStyle/>
          <a:p>
            <a:pPr algn="ctr"/>
            <a:r>
              <a:rPr lang="en-GB" dirty="0"/>
              <a:t>Access lessons by going to your calendar and clicking ‘Join’</a:t>
            </a:r>
            <a:endParaRPr lang="en-US" dirty="0"/>
          </a:p>
        </p:txBody>
      </p:sp>
      <p:pic>
        <p:nvPicPr>
          <p:cNvPr id="4" name="Content Placeholder 3"/>
          <p:cNvPicPr>
            <a:picLocks noGrp="1" noChangeAspect="1"/>
          </p:cNvPicPr>
          <p:nvPr>
            <p:ph idx="1"/>
          </p:nvPr>
        </p:nvPicPr>
        <p:blipFill rotWithShape="1">
          <a:blip r:embed="rId2"/>
          <a:srcRect r="68920" b="4845"/>
          <a:stretch/>
        </p:blipFill>
        <p:spPr>
          <a:xfrm>
            <a:off x="5451763" y="2032087"/>
            <a:ext cx="4914207" cy="4231490"/>
          </a:xfrm>
          <a:prstGeom prst="rect">
            <a:avLst/>
          </a:prstGeom>
        </p:spPr>
      </p:pic>
      <p:sp>
        <p:nvSpPr>
          <p:cNvPr id="5" name="TextBox 4"/>
          <p:cNvSpPr txBox="1"/>
          <p:nvPr/>
        </p:nvSpPr>
        <p:spPr>
          <a:xfrm>
            <a:off x="931025" y="4147832"/>
            <a:ext cx="3682539" cy="646331"/>
          </a:xfrm>
          <a:prstGeom prst="rect">
            <a:avLst/>
          </a:prstGeom>
          <a:noFill/>
        </p:spPr>
        <p:txBody>
          <a:bodyPr wrap="square" rtlCol="0">
            <a:spAutoFit/>
          </a:bodyPr>
          <a:lstStyle/>
          <a:p>
            <a:r>
              <a:rPr lang="en-GB" dirty="0" smtClean="0"/>
              <a:t>The </a:t>
            </a:r>
            <a:r>
              <a:rPr lang="en-GB" dirty="0"/>
              <a:t>‘Join’ button can be pressed to take you straight to the lesson.</a:t>
            </a:r>
          </a:p>
        </p:txBody>
      </p:sp>
      <p:cxnSp>
        <p:nvCxnSpPr>
          <p:cNvPr id="7" name="Straight Arrow Connector 6"/>
          <p:cNvCxnSpPr/>
          <p:nvPr/>
        </p:nvCxnSpPr>
        <p:spPr>
          <a:xfrm>
            <a:off x="4355870" y="4836247"/>
            <a:ext cx="2726574" cy="64008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8" name="Rounded Rectangle 7"/>
          <p:cNvSpPr/>
          <p:nvPr/>
        </p:nvSpPr>
        <p:spPr>
          <a:xfrm>
            <a:off x="7082444" y="5407429"/>
            <a:ext cx="307571" cy="2452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9014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82925" y="1060020"/>
            <a:ext cx="10187522" cy="5205541"/>
            <a:chOff x="687235" y="733940"/>
            <a:chExt cx="10187522" cy="5205541"/>
          </a:xfrm>
        </p:grpSpPr>
        <p:pic>
          <p:nvPicPr>
            <p:cNvPr id="4" name="Picture 3"/>
            <p:cNvPicPr/>
            <p:nvPr/>
          </p:nvPicPr>
          <p:blipFill>
            <a:blip r:embed="rId2"/>
            <a:stretch>
              <a:fillRect/>
            </a:stretch>
          </p:blipFill>
          <p:spPr>
            <a:xfrm>
              <a:off x="3913985" y="733940"/>
              <a:ext cx="6960772" cy="5205541"/>
            </a:xfrm>
            <a:prstGeom prst="rect">
              <a:avLst/>
            </a:prstGeom>
          </p:spPr>
        </p:pic>
        <p:sp>
          <p:nvSpPr>
            <p:cNvPr id="5" name="Rounded Rectangle 4"/>
            <p:cNvSpPr/>
            <p:nvPr/>
          </p:nvSpPr>
          <p:spPr>
            <a:xfrm>
              <a:off x="6425514" y="4415481"/>
              <a:ext cx="1318054"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87235" y="3560113"/>
              <a:ext cx="3492438" cy="923330"/>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Times New Roman" panose="02020603050405020304" pitchFamily="18" charset="0"/>
                </a:rPr>
                <a:t>1. Click on the </a:t>
              </a:r>
              <a:r>
                <a:rPr lang="en-GB" b="1" dirty="0">
                  <a:latin typeface="Calibri" panose="020F0502020204030204" pitchFamily="34" charset="0"/>
                  <a:ea typeface="Calibri" panose="020F0502020204030204" pitchFamily="34" charset="0"/>
                  <a:cs typeface="Times New Roman" panose="02020603050405020304" pitchFamily="18" charset="0"/>
                </a:rPr>
                <a:t>Camera</a:t>
              </a:r>
              <a:r>
                <a:rPr lang="en-GB" dirty="0">
                  <a:latin typeface="Calibri" panose="020F0502020204030204" pitchFamily="34" charset="0"/>
                  <a:ea typeface="Calibri" panose="020F0502020204030204" pitchFamily="34" charset="0"/>
                  <a:cs typeface="Times New Roman" panose="02020603050405020304" pitchFamily="18" charset="0"/>
                </a:rPr>
                <a:t> and </a:t>
              </a:r>
              <a:r>
                <a:rPr lang="en-GB" b="1" dirty="0">
                  <a:latin typeface="Calibri" panose="020F0502020204030204" pitchFamily="34" charset="0"/>
                  <a:ea typeface="Calibri" panose="020F0502020204030204" pitchFamily="34" charset="0"/>
                  <a:cs typeface="Times New Roman" panose="02020603050405020304" pitchFamily="18" charset="0"/>
                </a:rPr>
                <a:t>Microphone</a:t>
              </a:r>
              <a:r>
                <a:rPr lang="en-GB" dirty="0">
                  <a:latin typeface="Calibri" panose="020F0502020204030204" pitchFamily="34" charset="0"/>
                  <a:ea typeface="Calibri" panose="020F0502020204030204" pitchFamily="34" charset="0"/>
                  <a:cs typeface="Times New Roman" panose="02020603050405020304" pitchFamily="18" charset="0"/>
                </a:rPr>
                <a:t> buttons</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to turn </a:t>
              </a:r>
              <a:r>
                <a:rPr lang="en-GB" b="1" dirty="0">
                  <a:latin typeface="Calibri" panose="020F0502020204030204" pitchFamily="34" charset="0"/>
                  <a:ea typeface="Calibri" panose="020F0502020204030204" pitchFamily="34" charset="0"/>
                  <a:cs typeface="Times New Roman" panose="02020603050405020304" pitchFamily="18" charset="0"/>
                </a:rPr>
                <a:t>them OFF</a:t>
              </a:r>
              <a:endParaRPr lang="en-GB" dirty="0"/>
            </a:p>
          </p:txBody>
        </p:sp>
        <p:cxnSp>
          <p:nvCxnSpPr>
            <p:cNvPr id="8" name="Straight Arrow Connector 7"/>
            <p:cNvCxnSpPr/>
            <p:nvPr/>
          </p:nvCxnSpPr>
          <p:spPr>
            <a:xfrm>
              <a:off x="1705232" y="4551405"/>
              <a:ext cx="4720282"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7527582" y="6488668"/>
            <a:ext cx="1892441" cy="369332"/>
          </a:xfrm>
          <a:prstGeom prst="rect">
            <a:avLst/>
          </a:prstGeom>
          <a:noFill/>
        </p:spPr>
        <p:txBody>
          <a:bodyPr wrap="none" rtlCol="0">
            <a:spAutoFit/>
          </a:bodyPr>
          <a:lstStyle/>
          <a:p>
            <a:r>
              <a:rPr lang="en-GB" dirty="0"/>
              <a:t>2. Click on Accept.</a:t>
            </a:r>
          </a:p>
        </p:txBody>
      </p:sp>
      <p:sp>
        <p:nvSpPr>
          <p:cNvPr id="11" name="TextBox 10"/>
          <p:cNvSpPr txBox="1"/>
          <p:nvPr/>
        </p:nvSpPr>
        <p:spPr>
          <a:xfrm>
            <a:off x="594007" y="400492"/>
            <a:ext cx="10948636" cy="523220"/>
          </a:xfrm>
          <a:prstGeom prst="rect">
            <a:avLst/>
          </a:prstGeom>
          <a:noFill/>
        </p:spPr>
        <p:txBody>
          <a:bodyPr wrap="square" rtlCol="0">
            <a:spAutoFit/>
          </a:bodyPr>
          <a:lstStyle/>
          <a:p>
            <a:pPr algn="ctr"/>
            <a:r>
              <a:rPr lang="en-GB" sz="2800" dirty="0"/>
              <a:t>While the teacher is getting the lesson ready, you may see this screen</a:t>
            </a:r>
            <a:r>
              <a:rPr lang="en-GB" dirty="0"/>
              <a:t>.</a:t>
            </a:r>
          </a:p>
        </p:txBody>
      </p:sp>
      <p:sp>
        <p:nvSpPr>
          <p:cNvPr id="12" name="Rounded Rectangle 11"/>
          <p:cNvSpPr/>
          <p:nvPr/>
        </p:nvSpPr>
        <p:spPr>
          <a:xfrm>
            <a:off x="8196220" y="5779528"/>
            <a:ext cx="723556" cy="2883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endCxn id="12" idx="2"/>
          </p:cNvCxnSpPr>
          <p:nvPr/>
        </p:nvCxnSpPr>
        <p:spPr>
          <a:xfrm flipV="1">
            <a:off x="8557998" y="6067853"/>
            <a:ext cx="0" cy="5252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370447" y="3840026"/>
            <a:ext cx="1625766" cy="923330"/>
          </a:xfrm>
          <a:prstGeom prst="rect">
            <a:avLst/>
          </a:prstGeom>
        </p:spPr>
        <p:txBody>
          <a:bodyPr wrap="none">
            <a:spAutoFit/>
          </a:bodyPr>
          <a:lstStyle/>
          <a:p>
            <a:r>
              <a:rPr lang="en-GB" dirty="0"/>
              <a:t>3. Click on JOIN</a:t>
            </a:r>
            <a:br>
              <a:rPr lang="en-GB" dirty="0"/>
            </a:br>
            <a:r>
              <a:rPr lang="en-GB" dirty="0"/>
              <a:t>to start the </a:t>
            </a:r>
            <a:br>
              <a:rPr lang="en-GB" dirty="0"/>
            </a:br>
            <a:r>
              <a:rPr lang="en-GB" dirty="0"/>
              <a:t>lesson</a:t>
            </a:r>
          </a:p>
        </p:txBody>
      </p:sp>
      <p:cxnSp>
        <p:nvCxnSpPr>
          <p:cNvPr id="18" name="Elbow Connector 17"/>
          <p:cNvCxnSpPr/>
          <p:nvPr/>
        </p:nvCxnSpPr>
        <p:spPr>
          <a:xfrm rot="10800000" flipV="1">
            <a:off x="7346163" y="4029074"/>
            <a:ext cx="3024284" cy="390525"/>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438900" y="4301691"/>
            <a:ext cx="907263" cy="3988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5754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1196" y="112302"/>
            <a:ext cx="8888673" cy="4286250"/>
            <a:chOff x="3020695" y="676275"/>
            <a:chExt cx="8888673" cy="4286250"/>
          </a:xfrm>
        </p:grpSpPr>
        <p:pic>
          <p:nvPicPr>
            <p:cNvPr id="4" name="Picture 3"/>
            <p:cNvPicPr/>
            <p:nvPr/>
          </p:nvPicPr>
          <p:blipFill>
            <a:blip r:embed="rId2"/>
            <a:stretch>
              <a:fillRect/>
            </a:stretch>
          </p:blipFill>
          <p:spPr>
            <a:xfrm>
              <a:off x="3020695" y="676275"/>
              <a:ext cx="5731510" cy="4286250"/>
            </a:xfrm>
            <a:prstGeom prst="rect">
              <a:avLst/>
            </a:prstGeom>
          </p:spPr>
        </p:pic>
        <p:sp>
          <p:nvSpPr>
            <p:cNvPr id="6" name="Rounded Rectangle 5"/>
            <p:cNvSpPr/>
            <p:nvPr/>
          </p:nvSpPr>
          <p:spPr>
            <a:xfrm>
              <a:off x="4714873" y="4402848"/>
              <a:ext cx="2752725" cy="4095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The life of Ludwig van Beethoven </a:t>
              </a:r>
            </a:p>
          </p:txBody>
        </p:sp>
        <p:sp>
          <p:nvSpPr>
            <p:cNvPr id="8" name="Rounded Rectangle 7"/>
            <p:cNvSpPr/>
            <p:nvPr/>
          </p:nvSpPr>
          <p:spPr>
            <a:xfrm>
              <a:off x="7153275" y="3848100"/>
              <a:ext cx="419100" cy="40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6226175" y="3848100"/>
              <a:ext cx="419100" cy="40005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Elbow Connector 10"/>
            <p:cNvCxnSpPr>
              <a:cxnSpLocks/>
              <a:endCxn id="9" idx="0"/>
            </p:cNvCxnSpPr>
            <p:nvPr/>
          </p:nvCxnSpPr>
          <p:spPr>
            <a:xfrm rot="10800000" flipV="1">
              <a:off x="6435726" y="3174756"/>
              <a:ext cx="2947531" cy="673343"/>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572375" y="3998035"/>
              <a:ext cx="2021205" cy="2036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9383257" y="2922391"/>
              <a:ext cx="2526111" cy="646331"/>
            </a:xfrm>
            <a:prstGeom prst="rect">
              <a:avLst/>
            </a:prstGeom>
          </p:spPr>
          <p:txBody>
            <a:bodyPr wrap="square">
              <a:spAutoFit/>
            </a:bodyPr>
            <a:lstStyle/>
            <a:p>
              <a:pPr algn="ctr"/>
              <a:r>
                <a:rPr lang="en-GB" dirty="0">
                  <a:latin typeface="Calibri" panose="020F0502020204030204" pitchFamily="34" charset="0"/>
                  <a:ea typeface="Calibri" panose="020F0502020204030204" pitchFamily="34" charset="0"/>
                  <a:cs typeface="Times New Roman" panose="02020603050405020304" pitchFamily="18" charset="0"/>
                </a:rPr>
                <a:t>Raise your hand to speak to your teacher </a:t>
              </a:r>
              <a:endParaRPr lang="en-GB" dirty="0"/>
            </a:p>
          </p:txBody>
        </p:sp>
        <p:sp>
          <p:nvSpPr>
            <p:cNvPr id="15" name="Rectangle 14"/>
            <p:cNvSpPr/>
            <p:nvPr/>
          </p:nvSpPr>
          <p:spPr>
            <a:xfrm>
              <a:off x="9643745" y="3787842"/>
              <a:ext cx="1733488"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Leave the lesson</a:t>
              </a:r>
              <a:endParaRPr lang="en-GB" dirty="0"/>
            </a:p>
          </p:txBody>
        </p:sp>
      </p:grpSp>
      <p:sp>
        <p:nvSpPr>
          <p:cNvPr id="5" name="Rectangle 4"/>
          <p:cNvSpPr/>
          <p:nvPr/>
        </p:nvSpPr>
        <p:spPr>
          <a:xfrm>
            <a:off x="-1" y="4520023"/>
            <a:ext cx="12191999" cy="2258823"/>
          </a:xfrm>
          <a:prstGeom prst="rect">
            <a:avLst/>
          </a:prstGeom>
        </p:spPr>
        <p:txBody>
          <a:bodyPr wrap="square" lIns="91440" tIns="45720" rIns="91440" bIns="45720" anchor="t">
            <a:spAutoFit/>
          </a:bodyPr>
          <a:lstStyle/>
          <a:p>
            <a:pPr marL="285750" indent="-28575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From here your teacher will show resources, display presentations for you to see and talk to you to give lesson content and explain how to complete activities.</a:t>
            </a:r>
          </a:p>
          <a:p>
            <a:pPr marL="285750" indent="-285750">
              <a:lnSpc>
                <a:spcPct val="107000"/>
              </a:lnSpc>
              <a:spcAft>
                <a:spcPts val="800"/>
              </a:spcAft>
              <a:buFont typeface="Arial" panose="020B0604020202020204" pitchFamily="34" charset="0"/>
              <a:buChar char="•"/>
            </a:pPr>
            <a:r>
              <a:rPr lang="en-GB" sz="2000" dirty="0">
                <a:latin typeface="Calibri"/>
                <a:ea typeface="Calibri" panose="020F0502020204030204" pitchFamily="34" charset="0"/>
                <a:cs typeface="Times New Roman"/>
              </a:rPr>
              <a:t>You can use the icons on the screen to turn your camera on/off (</a:t>
            </a:r>
            <a:r>
              <a:rPr lang="en-GB" sz="2000" b="1" i="1" dirty="0">
                <a:latin typeface="Calibri"/>
                <a:ea typeface="Calibri" panose="020F0502020204030204" pitchFamily="34" charset="0"/>
                <a:cs typeface="Times New Roman"/>
              </a:rPr>
              <a:t>we ask that your camera is set to off</a:t>
            </a:r>
            <a:r>
              <a:rPr lang="en-GB" sz="2000" dirty="0">
                <a:latin typeface="Calibri"/>
                <a:ea typeface="Calibri" panose="020F0502020204030204" pitchFamily="34" charset="0"/>
                <a:cs typeface="Times New Roman"/>
              </a:rPr>
              <a:t>), turn your microphone on/off (</a:t>
            </a:r>
            <a:r>
              <a:rPr lang="en-GB" sz="2000" b="1" i="1" dirty="0">
                <a:latin typeface="Calibri"/>
                <a:ea typeface="Calibri" panose="020F0502020204030204" pitchFamily="34" charset="0"/>
                <a:cs typeface="Times New Roman"/>
              </a:rPr>
              <a:t>we ask that your microphone is set to off unless asking a question</a:t>
            </a:r>
            <a:r>
              <a:rPr lang="en-GB" sz="2000" dirty="0">
                <a:latin typeface="Calibri"/>
                <a:ea typeface="Calibri" panose="020F0502020204030204" pitchFamily="34" charset="0"/>
                <a:cs typeface="Times New Roman"/>
              </a:rPr>
              <a:t>) and raise your hand to ask questions to your teacher, or type them in the chat.</a:t>
            </a:r>
          </a:p>
          <a:p>
            <a:pPr marL="285750" indent="-285750">
              <a:lnSpc>
                <a:spcPct val="107000"/>
              </a:lnSpc>
              <a:spcAft>
                <a:spcPts val="800"/>
              </a:spcAft>
              <a:buFont typeface="Arial" panose="020B0604020202020204" pitchFamily="34" charset="0"/>
              <a:buChar char="•"/>
            </a:pPr>
            <a:r>
              <a:rPr lang="en-GB" sz="2000" dirty="0">
                <a:latin typeface="Calibri" panose="020F0502020204030204" pitchFamily="34" charset="0"/>
                <a:ea typeface="Calibri" panose="020F0502020204030204" pitchFamily="34" charset="0"/>
                <a:cs typeface="Times New Roman" panose="02020603050405020304" pitchFamily="18" charset="0"/>
              </a:rPr>
              <a:t>When your lesson has ended, click on the </a:t>
            </a:r>
            <a:r>
              <a:rPr lang="en-GB" sz="2000" b="1" dirty="0">
                <a:latin typeface="Calibri" panose="020F0502020204030204" pitchFamily="34" charset="0"/>
                <a:ea typeface="Calibri" panose="020F0502020204030204" pitchFamily="34" charset="0"/>
                <a:cs typeface="Times New Roman" panose="02020603050405020304" pitchFamily="18" charset="0"/>
              </a:rPr>
              <a:t>Red</a:t>
            </a:r>
            <a:r>
              <a:rPr lang="en-GB" sz="2000" dirty="0">
                <a:latin typeface="Calibri" panose="020F0502020204030204" pitchFamily="34" charset="0"/>
                <a:ea typeface="Calibri" panose="020F0502020204030204" pitchFamily="34" charset="0"/>
                <a:cs typeface="Times New Roman" panose="02020603050405020304" pitchFamily="18" charset="0"/>
              </a:rPr>
              <a:t> icon on screen to hang up.</a:t>
            </a:r>
          </a:p>
        </p:txBody>
      </p:sp>
      <p:sp>
        <p:nvSpPr>
          <p:cNvPr id="7" name="Rectangle 6"/>
          <p:cNvSpPr/>
          <p:nvPr/>
        </p:nvSpPr>
        <p:spPr>
          <a:xfrm>
            <a:off x="8886738" y="485448"/>
            <a:ext cx="2848503" cy="1384995"/>
          </a:xfrm>
          <a:prstGeom prst="rect">
            <a:avLst/>
          </a:prstGeom>
        </p:spPr>
        <p:txBody>
          <a:bodyPr wrap="square">
            <a:spAutoFit/>
          </a:bodyPr>
          <a:lstStyle/>
          <a:p>
            <a:pPr algn="ctr"/>
            <a:r>
              <a:rPr lang="en-GB" sz="2800" dirty="0">
                <a:latin typeface="Calibri" panose="020F0502020204030204" pitchFamily="34" charset="0"/>
                <a:ea typeface="Calibri" panose="020F0502020204030204" pitchFamily="34" charset="0"/>
                <a:cs typeface="Times New Roman" panose="02020603050405020304" pitchFamily="18" charset="0"/>
              </a:rPr>
              <a:t>You will now see the teachers screen</a:t>
            </a:r>
            <a:r>
              <a:rPr lang="en-GB" sz="2400" dirty="0">
                <a:latin typeface="Calibri" panose="020F0502020204030204" pitchFamily="34" charset="0"/>
                <a:ea typeface="Calibri" panose="020F0502020204030204" pitchFamily="34" charset="0"/>
                <a:cs typeface="Times New Roman" panose="02020603050405020304" pitchFamily="18" charset="0"/>
              </a:rPr>
              <a:t>. </a:t>
            </a:r>
            <a:endParaRPr lang="en-GB" sz="2400" dirty="0"/>
          </a:p>
        </p:txBody>
      </p:sp>
      <p:cxnSp>
        <p:nvCxnSpPr>
          <p:cNvPr id="17" name="Straight Arrow Connector 16">
            <a:extLst>
              <a:ext uri="{FF2B5EF4-FFF2-40B4-BE49-F238E27FC236}">
                <a16:creationId xmlns:a16="http://schemas.microsoft.com/office/drawing/2014/main" id="{A306D8A6-1455-494B-8311-EDF6803C5D6D}"/>
              </a:ext>
            </a:extLst>
          </p:cNvPr>
          <p:cNvCxnSpPr/>
          <p:nvPr/>
        </p:nvCxnSpPr>
        <p:spPr>
          <a:xfrm>
            <a:off x="2067339" y="3484152"/>
            <a:ext cx="2809461"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8" name="Rectangle: Rounded Corners 17">
            <a:extLst>
              <a:ext uri="{FF2B5EF4-FFF2-40B4-BE49-F238E27FC236}">
                <a16:creationId xmlns:a16="http://schemas.microsoft.com/office/drawing/2014/main" id="{F6017F8D-0D71-4FE3-97C4-6BE5CA3FBEEA}"/>
              </a:ext>
            </a:extLst>
          </p:cNvPr>
          <p:cNvSpPr/>
          <p:nvPr/>
        </p:nvSpPr>
        <p:spPr>
          <a:xfrm>
            <a:off x="4876800" y="3269847"/>
            <a:ext cx="625313" cy="323350"/>
          </a:xfrm>
          <a:prstGeom prst="round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TextBox 18">
            <a:extLst>
              <a:ext uri="{FF2B5EF4-FFF2-40B4-BE49-F238E27FC236}">
                <a16:creationId xmlns:a16="http://schemas.microsoft.com/office/drawing/2014/main" id="{C805D058-4FD4-4117-8DA9-CC607CF6D52A}"/>
              </a:ext>
            </a:extLst>
          </p:cNvPr>
          <p:cNvSpPr txBox="1"/>
          <p:nvPr/>
        </p:nvSpPr>
        <p:spPr>
          <a:xfrm>
            <a:off x="198783" y="3004749"/>
            <a:ext cx="1790480" cy="646331"/>
          </a:xfrm>
          <a:prstGeom prst="rect">
            <a:avLst/>
          </a:prstGeom>
          <a:noFill/>
        </p:spPr>
        <p:txBody>
          <a:bodyPr wrap="square" rtlCol="0">
            <a:spAutoFit/>
          </a:bodyPr>
          <a:lstStyle/>
          <a:p>
            <a:r>
              <a:rPr lang="en-GB" dirty="0"/>
              <a:t>Turn off camera and microphone</a:t>
            </a:r>
            <a:endParaRPr lang="en-US" dirty="0"/>
          </a:p>
        </p:txBody>
      </p:sp>
    </p:spTree>
    <p:extLst>
      <p:ext uri="{BB962C8B-B14F-4D97-AF65-F5344CB8AC3E}">
        <p14:creationId xmlns:p14="http://schemas.microsoft.com/office/powerpoint/2010/main" val="2130422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A5DB8-0FE7-41B8-B537-D7694A2B7F46}"/>
              </a:ext>
            </a:extLst>
          </p:cNvPr>
          <p:cNvSpPr>
            <a:spLocks noGrp="1"/>
          </p:cNvSpPr>
          <p:nvPr>
            <p:ph type="title"/>
          </p:nvPr>
        </p:nvSpPr>
        <p:spPr/>
        <p:txBody>
          <a:bodyPr/>
          <a:lstStyle/>
          <a:p>
            <a:r>
              <a:rPr lang="en-GB" dirty="0"/>
              <a:t>Putting it all together</a:t>
            </a:r>
            <a:endParaRPr lang="en-US" dirty="0"/>
          </a:p>
        </p:txBody>
      </p:sp>
      <p:sp>
        <p:nvSpPr>
          <p:cNvPr id="3" name="Content Placeholder 2">
            <a:extLst>
              <a:ext uri="{FF2B5EF4-FFF2-40B4-BE49-F238E27FC236}">
                <a16:creationId xmlns:a16="http://schemas.microsoft.com/office/drawing/2014/main" id="{0CE0DA68-70B3-4EE6-9848-DF3A37A3B58A}"/>
              </a:ext>
            </a:extLst>
          </p:cNvPr>
          <p:cNvSpPr>
            <a:spLocks noGrp="1"/>
          </p:cNvSpPr>
          <p:nvPr>
            <p:ph idx="1"/>
          </p:nvPr>
        </p:nvSpPr>
        <p:spPr>
          <a:xfrm>
            <a:off x="838200" y="2080591"/>
            <a:ext cx="10515600" cy="4096372"/>
          </a:xfrm>
        </p:spPr>
        <p:txBody>
          <a:bodyPr>
            <a:normAutofit lnSpcReduction="10000"/>
          </a:bodyPr>
          <a:lstStyle/>
          <a:p>
            <a:pPr marL="0" marR="0">
              <a:spcBef>
                <a:spcPts val="0"/>
              </a:spcBef>
              <a:spcAft>
                <a:spcPts val="0"/>
              </a:spcAft>
            </a:pPr>
            <a:r>
              <a:rPr lang="en-GB" sz="2400" u="sng" dirty="0">
                <a:solidFill>
                  <a:srgbClr val="1F497D"/>
                </a:solidFill>
                <a:effectLst/>
                <a:latin typeface="Calibri" panose="020F0502020204030204" pitchFamily="34" charset="0"/>
                <a:ea typeface="Calibri" panose="020F0502020204030204" pitchFamily="34" charset="0"/>
                <a:hlinkClick r:id="rId2"/>
              </a:rPr>
              <a:t>https://www.youtube.com/watch?v=SemjM2fHV2Q</a:t>
            </a:r>
            <a:endParaRPr lang="en-GB" sz="2400" u="sng" dirty="0">
              <a:solidFill>
                <a:srgbClr val="1F497D"/>
              </a:solidFill>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GB" sz="2400" u="sng" dirty="0">
              <a:solidFill>
                <a:srgbClr val="1F497D"/>
              </a:solidFill>
              <a:latin typeface="Calibri" panose="020F0502020204030204" pitchFamily="34" charset="0"/>
              <a:ea typeface="Calibri" panose="020F0502020204030204" pitchFamily="34" charset="0"/>
            </a:endParaRPr>
          </a:p>
          <a:p>
            <a:pPr marL="0" marR="0">
              <a:spcBef>
                <a:spcPts val="0"/>
              </a:spcBef>
              <a:spcAft>
                <a:spcPts val="0"/>
              </a:spcAft>
            </a:pPr>
            <a:r>
              <a:rPr lang="en-GB" sz="2400" dirty="0">
                <a:effectLst/>
                <a:latin typeface="Calibri" panose="020F0502020204030204" pitchFamily="34" charset="0"/>
                <a:ea typeface="Calibri" panose="020F0502020204030204" pitchFamily="34" charset="0"/>
              </a:rPr>
              <a:t>Watch the first 4 minutes of this video and see how these steps should look together.</a:t>
            </a:r>
          </a:p>
          <a:p>
            <a:pPr marL="0" marR="0">
              <a:spcBef>
                <a:spcPts val="0"/>
              </a:spcBef>
              <a:spcAft>
                <a:spcPts val="0"/>
              </a:spcAft>
            </a:pPr>
            <a:endParaRPr lang="en-GB" sz="2400" dirty="0">
              <a:latin typeface="Calibri" panose="020F0502020204030204" pitchFamily="34" charset="0"/>
              <a:ea typeface="Calibri" panose="020F0502020204030204" pitchFamily="34" charset="0"/>
            </a:endParaRPr>
          </a:p>
          <a:p>
            <a:pPr marL="0" marR="0">
              <a:spcBef>
                <a:spcPts val="0"/>
              </a:spcBef>
              <a:spcAft>
                <a:spcPts val="0"/>
              </a:spcAft>
            </a:pPr>
            <a:r>
              <a:rPr lang="en-GB" sz="2400" dirty="0">
                <a:effectLst/>
                <a:latin typeface="Calibri" panose="020F0502020204030204" pitchFamily="34" charset="0"/>
                <a:ea typeface="Calibri" panose="020F0502020204030204" pitchFamily="34" charset="0"/>
              </a:rPr>
              <a:t>Focus on how you access Teams using your school e-mail address and password.</a:t>
            </a:r>
          </a:p>
          <a:p>
            <a:pPr marL="0" marR="0" indent="0">
              <a:spcBef>
                <a:spcPts val="0"/>
              </a:spcBef>
              <a:spcAft>
                <a:spcPts val="0"/>
              </a:spcAft>
              <a:buNone/>
            </a:pPr>
            <a:endParaRPr lang="en-GB" sz="2400" dirty="0">
              <a:latin typeface="Calibri" panose="020F0502020204030204" pitchFamily="34" charset="0"/>
              <a:ea typeface="Calibri" panose="020F0502020204030204" pitchFamily="34" charset="0"/>
            </a:endParaRPr>
          </a:p>
          <a:p>
            <a:pPr marL="0" marR="0">
              <a:spcBef>
                <a:spcPts val="0"/>
              </a:spcBef>
              <a:spcAft>
                <a:spcPts val="0"/>
              </a:spcAft>
            </a:pPr>
            <a:r>
              <a:rPr lang="en-GB" sz="2400" dirty="0">
                <a:effectLst/>
                <a:latin typeface="Calibri" panose="020F0502020204030204" pitchFamily="34" charset="0"/>
                <a:ea typeface="Calibri" panose="020F0502020204030204" pitchFamily="34" charset="0"/>
              </a:rPr>
              <a:t>Take note of how your Teams homepage will look with all of the tiles for your different classes.</a:t>
            </a:r>
          </a:p>
          <a:p>
            <a:pPr marL="0" marR="0">
              <a:spcBef>
                <a:spcPts val="0"/>
              </a:spcBef>
              <a:spcAft>
                <a:spcPts val="0"/>
              </a:spcAft>
            </a:pPr>
            <a:endParaRPr lang="en-GB" sz="2400" dirty="0">
              <a:latin typeface="Calibri" panose="020F0502020204030204" pitchFamily="34" charset="0"/>
              <a:ea typeface="Calibri" panose="020F0502020204030204" pitchFamily="34" charset="0"/>
            </a:endParaRPr>
          </a:p>
          <a:p>
            <a:pPr marL="0" marR="0">
              <a:spcBef>
                <a:spcPts val="0"/>
              </a:spcBef>
              <a:spcAft>
                <a:spcPts val="0"/>
              </a:spcAft>
            </a:pPr>
            <a:r>
              <a:rPr lang="en-GB" sz="2400" dirty="0">
                <a:effectLst/>
                <a:latin typeface="Calibri" panose="020F0502020204030204" pitchFamily="34" charset="0"/>
                <a:ea typeface="Calibri" panose="020F0502020204030204" pitchFamily="34" charset="0"/>
              </a:rPr>
              <a:t>What do you need to do when you want to join a lesson?</a:t>
            </a:r>
          </a:p>
          <a:p>
            <a:pPr marL="0" marR="0">
              <a:spcBef>
                <a:spcPts val="0"/>
              </a:spcBef>
              <a:spcAft>
                <a:spcPts val="0"/>
              </a:spcAft>
            </a:pPr>
            <a:endParaRPr lang="en-GB" sz="2400" dirty="0">
              <a:latin typeface="Calibri" panose="020F0502020204030204" pitchFamily="34" charset="0"/>
              <a:ea typeface="Calibri" panose="020F0502020204030204" pitchFamily="34" charset="0"/>
            </a:endParaRPr>
          </a:p>
          <a:p>
            <a:pPr marL="0" marR="0">
              <a:spcBef>
                <a:spcPts val="0"/>
              </a:spcBef>
              <a:spcAft>
                <a:spcPts val="0"/>
              </a:spcAft>
            </a:pPr>
            <a:r>
              <a:rPr lang="en-GB" sz="2400" dirty="0">
                <a:effectLst/>
                <a:latin typeface="Calibri" panose="020F0502020204030204" pitchFamily="34" charset="0"/>
                <a:ea typeface="Calibri" panose="020F0502020204030204" pitchFamily="34" charset="0"/>
              </a:rPr>
              <a:t>What should you turn off before you join a lesson?</a:t>
            </a:r>
          </a:p>
          <a:p>
            <a:pPr marL="0" marR="0">
              <a:spcBef>
                <a:spcPts val="0"/>
              </a:spcBef>
              <a:spcAft>
                <a:spcPts val="0"/>
              </a:spcAft>
            </a:pPr>
            <a:endParaRPr lang="en-GB" sz="2000" dirty="0">
              <a:latin typeface="Calibri" panose="020F0502020204030204" pitchFamily="34" charset="0"/>
              <a:ea typeface="Calibri" panose="020F0502020204030204" pitchFamily="34" charset="0"/>
            </a:endParaRPr>
          </a:p>
          <a:p>
            <a:pPr marL="0" marR="0">
              <a:spcBef>
                <a:spcPts val="0"/>
              </a:spcBef>
              <a:spcAft>
                <a:spcPts val="0"/>
              </a:spcAft>
            </a:pPr>
            <a:endParaRPr lang="en-GB"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GB" sz="2000" dirty="0">
              <a:latin typeface="Calibri" panose="020F0502020204030204" pitchFamily="34" charset="0"/>
              <a:ea typeface="Calibri" panose="020F0502020204030204" pitchFamily="34" charset="0"/>
            </a:endParaRPr>
          </a:p>
          <a:p>
            <a:pPr marL="0" marR="0">
              <a:spcBef>
                <a:spcPts val="0"/>
              </a:spcBef>
              <a:spcAft>
                <a:spcPts val="0"/>
              </a:spcAft>
            </a:pPr>
            <a:endParaRPr lang="en-GB"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07819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306704" cy="1325563"/>
          </a:xfrm>
        </p:spPr>
        <p:txBody>
          <a:bodyPr/>
          <a:lstStyle/>
          <a:p>
            <a:pPr algn="ctr"/>
            <a:r>
              <a:rPr lang="en-GB" dirty="0"/>
              <a:t>Teams page</a:t>
            </a:r>
          </a:p>
        </p:txBody>
      </p:sp>
      <p:pic>
        <p:nvPicPr>
          <p:cNvPr id="4" name="Content Placeholder 3"/>
          <p:cNvPicPr>
            <a:picLocks noGrp="1" noChangeAspect="1"/>
          </p:cNvPicPr>
          <p:nvPr>
            <p:ph idx="1"/>
          </p:nvPr>
        </p:nvPicPr>
        <p:blipFill rotWithShape="1">
          <a:blip r:embed="rId2"/>
          <a:srcRect r="50659" b="4564"/>
          <a:stretch/>
        </p:blipFill>
        <p:spPr>
          <a:xfrm>
            <a:off x="497379" y="2131839"/>
            <a:ext cx="5188527" cy="2822546"/>
          </a:xfrm>
          <a:prstGeom prst="rect">
            <a:avLst/>
          </a:prstGeom>
        </p:spPr>
      </p:pic>
      <p:sp>
        <p:nvSpPr>
          <p:cNvPr id="5" name="TextBox 4"/>
          <p:cNvSpPr txBox="1"/>
          <p:nvPr/>
        </p:nvSpPr>
        <p:spPr>
          <a:xfrm>
            <a:off x="8412480" y="809235"/>
            <a:ext cx="3368394" cy="5262979"/>
          </a:xfrm>
          <a:prstGeom prst="rect">
            <a:avLst/>
          </a:prstGeom>
          <a:noFill/>
        </p:spPr>
        <p:txBody>
          <a:bodyPr wrap="square" rtlCol="0">
            <a:spAutoFit/>
          </a:bodyPr>
          <a:lstStyle/>
          <a:p>
            <a:r>
              <a:rPr lang="en-GB" sz="2400" dirty="0"/>
              <a:t>Click on ‘Teams’ in the side panel. This will allow you to see all of the classes you are involved in.</a:t>
            </a:r>
          </a:p>
          <a:p>
            <a:endParaRPr lang="en-GB" sz="2400" dirty="0"/>
          </a:p>
          <a:p>
            <a:r>
              <a:rPr lang="en-GB" sz="2400" dirty="0"/>
              <a:t>Once inside the Team ‘tile’, you can see any comments and questions left by students / teachers (if this has been enabled) or the lesson recordings and resources shared by your teacher.</a:t>
            </a:r>
          </a:p>
        </p:txBody>
      </p:sp>
      <p:pic>
        <p:nvPicPr>
          <p:cNvPr id="6" name="Picture 5"/>
          <p:cNvPicPr>
            <a:picLocks noChangeAspect="1"/>
          </p:cNvPicPr>
          <p:nvPr/>
        </p:nvPicPr>
        <p:blipFill rotWithShape="1">
          <a:blip r:embed="rId3"/>
          <a:srcRect l="43" t="467" r="49693" b="4737"/>
          <a:stretch/>
        </p:blipFill>
        <p:spPr>
          <a:xfrm>
            <a:off x="3091642" y="3792577"/>
            <a:ext cx="5053262" cy="2680411"/>
          </a:xfrm>
          <a:prstGeom prst="rect">
            <a:avLst/>
          </a:prstGeom>
        </p:spPr>
      </p:pic>
    </p:spTree>
    <p:extLst>
      <p:ext uri="{BB962C8B-B14F-4D97-AF65-F5344CB8AC3E}">
        <p14:creationId xmlns:p14="http://schemas.microsoft.com/office/powerpoint/2010/main" val="154245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CAB4-E9D1-4943-9DCE-72B4F01CF293}"/>
              </a:ext>
            </a:extLst>
          </p:cNvPr>
          <p:cNvSpPr>
            <a:spLocks noGrp="1"/>
          </p:cNvSpPr>
          <p:nvPr>
            <p:ph type="title"/>
          </p:nvPr>
        </p:nvSpPr>
        <p:spPr/>
        <p:txBody>
          <a:bodyPr/>
          <a:lstStyle/>
          <a:p>
            <a:r>
              <a:rPr lang="en-GB" dirty="0"/>
              <a:t>Expectations</a:t>
            </a:r>
            <a:endParaRPr lang="en-US" dirty="0"/>
          </a:p>
        </p:txBody>
      </p:sp>
      <p:sp>
        <p:nvSpPr>
          <p:cNvPr id="3" name="Content Placeholder 2">
            <a:extLst>
              <a:ext uri="{FF2B5EF4-FFF2-40B4-BE49-F238E27FC236}">
                <a16:creationId xmlns:a16="http://schemas.microsoft.com/office/drawing/2014/main" id="{A373C3B3-84B4-4DD8-A8C3-6D8DA4A8502E}"/>
              </a:ext>
            </a:extLst>
          </p:cNvPr>
          <p:cNvSpPr>
            <a:spLocks noGrp="1"/>
          </p:cNvSpPr>
          <p:nvPr>
            <p:ph idx="1"/>
          </p:nvPr>
        </p:nvSpPr>
        <p:spPr>
          <a:xfrm>
            <a:off x="838200" y="1577009"/>
            <a:ext cx="10515600" cy="4915866"/>
          </a:xfrm>
        </p:spPr>
        <p:txBody>
          <a:bodyPr vert="horz" lIns="91440" tIns="45720" rIns="91440" bIns="45720" rtlCol="0" anchor="t">
            <a:normAutofit fontScale="77500" lnSpcReduction="20000"/>
          </a:bodyPr>
          <a:lstStyle/>
          <a:p>
            <a:r>
              <a:rPr lang="en-GB" dirty="0"/>
              <a:t>Online lessons are for students that are isolating with COVID but are well enough to work.</a:t>
            </a:r>
          </a:p>
          <a:p>
            <a:endParaRPr lang="en-GB" dirty="0"/>
          </a:p>
          <a:p>
            <a:r>
              <a:rPr lang="en-GB" dirty="0"/>
              <a:t>Work should be completed to the best of your ability.</a:t>
            </a:r>
          </a:p>
          <a:p>
            <a:endParaRPr lang="en-GB" dirty="0"/>
          </a:p>
          <a:p>
            <a:r>
              <a:rPr lang="en-GB" dirty="0"/>
              <a:t>Your teacher may ask for certain pieces of work to be sent in to be assessed. You can do this by sending work to the e-mail address for your teacher (e.g. in the following format </a:t>
            </a:r>
            <a:r>
              <a:rPr lang="en-GB" dirty="0">
                <a:solidFill>
                  <a:schemeClr val="accent1"/>
                </a:solidFill>
                <a:hlinkClick r:id="rId2">
                  <a:extLst>
                    <a:ext uri="{A12FA001-AC4F-418D-AE19-62706E023703}">
                      <ahyp:hlinkClr xmlns:ahyp="http://schemas.microsoft.com/office/drawing/2018/hyperlinkcolor" xmlns="" val="tx"/>
                    </a:ext>
                  </a:extLst>
                </a:hlinkClick>
              </a:rPr>
              <a:t>alderson.d@allsaints.notts.sch.uk</a:t>
            </a:r>
            <a:r>
              <a:rPr lang="en-GB" dirty="0"/>
              <a:t>), or they may just want to see it when you return.</a:t>
            </a:r>
            <a:endParaRPr lang="en-GB">
              <a:cs typeface="Calibri"/>
            </a:endParaRPr>
          </a:p>
          <a:p>
            <a:r>
              <a:rPr lang="en-GB" dirty="0"/>
              <a:t>You can also ask questions to your teacher about the work set, using their e-mail address or the chat function.</a:t>
            </a:r>
            <a:endParaRPr lang="en-GB" dirty="0">
              <a:cs typeface="Calibri" panose="020F0502020204030204"/>
            </a:endParaRPr>
          </a:p>
          <a:p>
            <a:endParaRPr lang="en-GB" dirty="0">
              <a:cs typeface="Calibri" panose="020F0502020204030204"/>
            </a:endParaRPr>
          </a:p>
          <a:p>
            <a:r>
              <a:rPr lang="en-GB" dirty="0"/>
              <a:t>Students who disrupt the learning of others in any way during online lessons will be sanctioned in line with the school behaviour policy and may be removed from remote learning opportunities. This will include Teams, the VLE and any part of the Office 365 package.</a:t>
            </a:r>
            <a:endParaRPr lang="en-US">
              <a:cs typeface="Calibri"/>
            </a:endParaRPr>
          </a:p>
        </p:txBody>
      </p:sp>
    </p:spTree>
    <p:extLst>
      <p:ext uri="{BB962C8B-B14F-4D97-AF65-F5344CB8AC3E}">
        <p14:creationId xmlns:p14="http://schemas.microsoft.com/office/powerpoint/2010/main" val="224672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49643" y="1690688"/>
            <a:ext cx="6166552" cy="3766458"/>
          </a:xfrm>
          <a:prstGeom prst="rect">
            <a:avLst/>
          </a:prstGeom>
        </p:spPr>
      </p:pic>
      <p:sp>
        <p:nvSpPr>
          <p:cNvPr id="2" name="Title 1">
            <a:extLst>
              <a:ext uri="{FF2B5EF4-FFF2-40B4-BE49-F238E27FC236}">
                <a16:creationId xmlns:a16="http://schemas.microsoft.com/office/drawing/2014/main" id="{3C66B482-C218-450E-9E48-DB051AF2B918}"/>
              </a:ext>
            </a:extLst>
          </p:cNvPr>
          <p:cNvSpPr>
            <a:spLocks noGrp="1"/>
          </p:cNvSpPr>
          <p:nvPr>
            <p:ph type="title"/>
          </p:nvPr>
        </p:nvSpPr>
        <p:spPr>
          <a:xfrm>
            <a:off x="838200" y="397565"/>
            <a:ext cx="10515600" cy="1293123"/>
          </a:xfrm>
        </p:spPr>
        <p:txBody>
          <a:bodyPr>
            <a:normAutofit/>
          </a:bodyPr>
          <a:lstStyle/>
          <a:p>
            <a:r>
              <a:rPr lang="en-GB" dirty="0"/>
              <a:t>Step 1 – Sign in to Microsoft Office</a:t>
            </a:r>
            <a:endParaRPr lang="en-US" dirty="0"/>
          </a:p>
        </p:txBody>
      </p:sp>
      <p:sp>
        <p:nvSpPr>
          <p:cNvPr id="3" name="Content Placeholder 2">
            <a:extLst>
              <a:ext uri="{FF2B5EF4-FFF2-40B4-BE49-F238E27FC236}">
                <a16:creationId xmlns:a16="http://schemas.microsoft.com/office/drawing/2014/main" id="{1BA5A676-9158-46FB-9EBE-2F2BA2A804DC}"/>
              </a:ext>
            </a:extLst>
          </p:cNvPr>
          <p:cNvSpPr>
            <a:spLocks noGrp="1"/>
          </p:cNvSpPr>
          <p:nvPr>
            <p:ph idx="1"/>
          </p:nvPr>
        </p:nvSpPr>
        <p:spPr>
          <a:xfrm>
            <a:off x="7726016" y="2410503"/>
            <a:ext cx="3627783" cy="3766459"/>
          </a:xfrm>
        </p:spPr>
        <p:txBody>
          <a:bodyPr/>
          <a:lstStyle/>
          <a:p>
            <a:pPr>
              <a:lnSpc>
                <a:spcPct val="107000"/>
              </a:lnSpc>
              <a:spcBef>
                <a:spcPts val="0"/>
              </a:spcBef>
              <a:spcAft>
                <a:spcPts val="800"/>
              </a:spcAft>
              <a:defRPr/>
            </a:pPr>
            <a:r>
              <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 to the following website </a:t>
            </a:r>
            <a:r>
              <a:rPr kumimoji="0" lang="en-GB"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www.office.com</a:t>
            </a:r>
            <a:endParaRPr kumimoji="0" lang="en-GB"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GB" dirty="0">
                <a:latin typeface="Calibri" panose="020F0502020204030204" pitchFamily="34" charset="0"/>
                <a:ea typeface="Calibri" panose="020F0502020204030204" pitchFamily="34" charset="0"/>
                <a:cs typeface="Times New Roman" panose="02020603050405020304" pitchFamily="18" charset="0"/>
              </a:rPr>
              <a:t>Click on ‘Sign In’</a:t>
            </a:r>
          </a:p>
          <a:p>
            <a:pPr marL="0" indent="0">
              <a:lnSpc>
                <a:spcPct val="107000"/>
              </a:lnSpc>
              <a:spcBef>
                <a:spcPts val="0"/>
              </a:spcBef>
              <a:spcAft>
                <a:spcPts val="800"/>
              </a:spcAft>
              <a:buNone/>
              <a:defRPr/>
            </a:pPr>
            <a:endPar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defRPr/>
            </a:pPr>
            <a:endParaRPr kumimoji="0" lang="en-GB"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defRPr/>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1896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3CAB4-E9D1-4943-9DCE-72B4F01CF293}"/>
              </a:ext>
            </a:extLst>
          </p:cNvPr>
          <p:cNvSpPr>
            <a:spLocks noGrp="1"/>
          </p:cNvSpPr>
          <p:nvPr>
            <p:ph type="title"/>
          </p:nvPr>
        </p:nvSpPr>
        <p:spPr/>
        <p:txBody>
          <a:bodyPr/>
          <a:lstStyle/>
          <a:p>
            <a:r>
              <a:rPr lang="en-GB" dirty="0"/>
              <a:t>Expectations</a:t>
            </a:r>
            <a:endParaRPr lang="en-US" dirty="0"/>
          </a:p>
        </p:txBody>
      </p:sp>
      <p:sp>
        <p:nvSpPr>
          <p:cNvPr id="3" name="Content Placeholder 2">
            <a:extLst>
              <a:ext uri="{FF2B5EF4-FFF2-40B4-BE49-F238E27FC236}">
                <a16:creationId xmlns:a16="http://schemas.microsoft.com/office/drawing/2014/main" id="{A373C3B3-84B4-4DD8-A8C3-6D8DA4A8502E}"/>
              </a:ext>
            </a:extLst>
          </p:cNvPr>
          <p:cNvSpPr>
            <a:spLocks noGrp="1"/>
          </p:cNvSpPr>
          <p:nvPr>
            <p:ph idx="1"/>
          </p:nvPr>
        </p:nvSpPr>
        <p:spPr>
          <a:xfrm>
            <a:off x="838200" y="1577009"/>
            <a:ext cx="10515600" cy="4915866"/>
          </a:xfrm>
        </p:spPr>
        <p:txBody>
          <a:bodyPr vert="horz" lIns="91440" tIns="45720" rIns="91440" bIns="45720" rtlCol="0" anchor="t">
            <a:normAutofit/>
          </a:bodyPr>
          <a:lstStyle/>
          <a:p>
            <a:r>
              <a:rPr lang="en-GB" dirty="0"/>
              <a:t>Students should access lessons no more than 5 minutes before it commences.</a:t>
            </a:r>
          </a:p>
          <a:p>
            <a:endParaRPr lang="en-GB" dirty="0"/>
          </a:p>
          <a:p>
            <a:r>
              <a:rPr lang="en-GB" dirty="0"/>
              <a:t>Students must leave the lesson immediately after its completion.</a:t>
            </a:r>
            <a:endParaRPr lang="en-GB" dirty="0">
              <a:cs typeface="Calibri" panose="020F0502020204030204"/>
            </a:endParaRPr>
          </a:p>
          <a:p>
            <a:endParaRPr lang="en-GB" dirty="0"/>
          </a:p>
          <a:p>
            <a:r>
              <a:rPr lang="en-GB" dirty="0"/>
              <a:t>Any inappropriate use of lessons can be tracked (teachers can see who has accessed lessons early or after they are completed) and will be sanctioned in accordance with the behaviour policy.</a:t>
            </a:r>
            <a:endParaRPr lang="en-GB"/>
          </a:p>
          <a:p>
            <a:endParaRPr lang="en-GB" dirty="0"/>
          </a:p>
        </p:txBody>
      </p:sp>
    </p:spTree>
    <p:extLst>
      <p:ext uri="{BB962C8B-B14F-4D97-AF65-F5344CB8AC3E}">
        <p14:creationId xmlns:p14="http://schemas.microsoft.com/office/powerpoint/2010/main" val="1591359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B482-C218-450E-9E48-DB051AF2B918}"/>
              </a:ext>
            </a:extLst>
          </p:cNvPr>
          <p:cNvSpPr>
            <a:spLocks noGrp="1"/>
          </p:cNvSpPr>
          <p:nvPr>
            <p:ph type="title"/>
          </p:nvPr>
        </p:nvSpPr>
        <p:spPr>
          <a:xfrm>
            <a:off x="838200" y="397565"/>
            <a:ext cx="10515600" cy="1293123"/>
          </a:xfrm>
        </p:spPr>
        <p:txBody>
          <a:bodyPr>
            <a:normAutofit/>
          </a:bodyPr>
          <a:lstStyle/>
          <a:p>
            <a:r>
              <a:rPr lang="en-GB" dirty="0"/>
              <a:t>Step 2 – Enter your school e-mail address</a:t>
            </a:r>
            <a:endParaRPr lang="en-US" dirty="0"/>
          </a:p>
        </p:txBody>
      </p:sp>
      <p:sp>
        <p:nvSpPr>
          <p:cNvPr id="3" name="Content Placeholder 2">
            <a:extLst>
              <a:ext uri="{FF2B5EF4-FFF2-40B4-BE49-F238E27FC236}">
                <a16:creationId xmlns:a16="http://schemas.microsoft.com/office/drawing/2014/main" id="{1BA5A676-9158-46FB-9EBE-2F2BA2A804DC}"/>
              </a:ext>
            </a:extLst>
          </p:cNvPr>
          <p:cNvSpPr>
            <a:spLocks noGrp="1"/>
          </p:cNvSpPr>
          <p:nvPr>
            <p:ph idx="1"/>
          </p:nvPr>
        </p:nvSpPr>
        <p:spPr>
          <a:xfrm>
            <a:off x="7726016" y="2410503"/>
            <a:ext cx="3627783" cy="3766459"/>
          </a:xfrm>
        </p:spPr>
        <p:txBody>
          <a:bodyPr/>
          <a:lstStyle/>
          <a:p>
            <a:pPr marL="0" indent="0">
              <a:lnSpc>
                <a:spcPct val="107000"/>
              </a:lnSpc>
              <a:spcBef>
                <a:spcPts val="0"/>
              </a:spcBef>
              <a:spcAft>
                <a:spcPts val="800"/>
              </a:spcAft>
              <a:buNone/>
              <a:defRPr/>
            </a:pPr>
            <a:endParaRPr lang="en-GB"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defRPr/>
            </a:pPr>
            <a:endParaRPr kumimoji="0" lang="en-GB" b="1"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defRPr/>
            </a:pPr>
            <a:endParaRPr kumimoji="0" lang="en-GB"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0E0171AB-A132-4268-8935-845A09DC6C62}"/>
              </a:ext>
            </a:extLst>
          </p:cNvPr>
          <p:cNvPicPr>
            <a:picLocks noChangeAspect="1"/>
          </p:cNvPicPr>
          <p:nvPr/>
        </p:nvPicPr>
        <p:blipFill>
          <a:blip r:embed="rId2"/>
          <a:stretch>
            <a:fillRect/>
          </a:stretch>
        </p:blipFill>
        <p:spPr>
          <a:xfrm>
            <a:off x="335965" y="1862967"/>
            <a:ext cx="7081937" cy="4445068"/>
          </a:xfrm>
          <a:prstGeom prst="rect">
            <a:avLst/>
          </a:prstGeom>
        </p:spPr>
      </p:pic>
      <p:sp>
        <p:nvSpPr>
          <p:cNvPr id="8" name="TextBox 7">
            <a:extLst>
              <a:ext uri="{FF2B5EF4-FFF2-40B4-BE49-F238E27FC236}">
                <a16:creationId xmlns:a16="http://schemas.microsoft.com/office/drawing/2014/main" id="{BE5893D1-5F6E-418D-9CFB-782401F199A2}"/>
              </a:ext>
            </a:extLst>
          </p:cNvPr>
          <p:cNvSpPr txBox="1"/>
          <p:nvPr/>
        </p:nvSpPr>
        <p:spPr>
          <a:xfrm>
            <a:off x="7527235" y="2697400"/>
            <a:ext cx="4328799" cy="305423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Your login username is your email address at the school. </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This is your computer network </a:t>
            </a:r>
            <a:r>
              <a:rPr lang="en-GB" b="1" dirty="0">
                <a:latin typeface="Calibri" panose="020F0502020204030204" pitchFamily="34" charset="0"/>
                <a:ea typeface="Calibri" panose="020F0502020204030204" pitchFamily="34" charset="0"/>
                <a:cs typeface="Times New Roman" panose="02020603050405020304" pitchFamily="18" charset="0"/>
              </a:rPr>
              <a:t>login username</a:t>
            </a:r>
            <a:r>
              <a:rPr lang="en-GB" dirty="0">
                <a:latin typeface="Calibri" panose="020F0502020204030204" pitchFamily="34" charset="0"/>
                <a:ea typeface="Calibri" panose="020F0502020204030204" pitchFamily="34" charset="0"/>
                <a:cs typeface="Times New Roman" panose="02020603050405020304" pitchFamily="18" charset="0"/>
              </a:rPr>
              <a:t> followed by </a:t>
            </a:r>
            <a:r>
              <a:rPr lang="en-GB" b="1" dirty="0">
                <a:latin typeface="Calibri" panose="020F0502020204030204" pitchFamily="34" charset="0"/>
                <a:ea typeface="Calibri" panose="020F0502020204030204" pitchFamily="34" charset="0"/>
                <a:cs typeface="Times New Roman" panose="02020603050405020304" pitchFamily="18" charset="0"/>
              </a:rPr>
              <a:t>@allsaints.notts.sch.uk</a:t>
            </a: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For example:- </a:t>
            </a:r>
            <a:r>
              <a:rPr lang="en-GB" dirty="0">
                <a:latin typeface="Calibri" panose="020F0502020204030204" pitchFamily="34" charset="0"/>
                <a:ea typeface="Calibri" panose="020F0502020204030204" pitchFamily="34" charset="0"/>
                <a:cs typeface="Times New Roman" panose="02020603050405020304" pitchFamily="18" charset="0"/>
                <a:hlinkClick r:id="rId3"/>
              </a:rPr>
              <a:t>20Samantha.M@allsaints.notts.sch.uk</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Enter your email address and then click </a:t>
            </a:r>
            <a:r>
              <a:rPr lang="en-GB" b="1" dirty="0">
                <a:latin typeface="Calibri" panose="020F0502020204030204" pitchFamily="34" charset="0"/>
                <a:ea typeface="Calibri" panose="020F0502020204030204" pitchFamily="34" charset="0"/>
                <a:cs typeface="Times New Roman" panose="02020603050405020304" pitchFamily="18" charset="0"/>
              </a:rPr>
              <a:t>NEXT</a:t>
            </a:r>
          </a:p>
        </p:txBody>
      </p:sp>
    </p:spTree>
    <p:extLst>
      <p:ext uri="{BB962C8B-B14F-4D97-AF65-F5344CB8AC3E}">
        <p14:creationId xmlns:p14="http://schemas.microsoft.com/office/powerpoint/2010/main" val="9676943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6B482-C218-450E-9E48-DB051AF2B918}"/>
              </a:ext>
            </a:extLst>
          </p:cNvPr>
          <p:cNvSpPr>
            <a:spLocks noGrp="1"/>
          </p:cNvSpPr>
          <p:nvPr>
            <p:ph type="title"/>
          </p:nvPr>
        </p:nvSpPr>
        <p:spPr>
          <a:xfrm>
            <a:off x="838200" y="397565"/>
            <a:ext cx="10515600" cy="1293123"/>
          </a:xfrm>
        </p:spPr>
        <p:txBody>
          <a:bodyPr>
            <a:normAutofit/>
          </a:bodyPr>
          <a:lstStyle/>
          <a:p>
            <a:r>
              <a:rPr lang="en-GB" dirty="0"/>
              <a:t>Step 3 – Enter your password</a:t>
            </a:r>
            <a:endParaRPr lang="en-US" dirty="0"/>
          </a:p>
        </p:txBody>
      </p:sp>
      <p:sp>
        <p:nvSpPr>
          <p:cNvPr id="3" name="Content Placeholder 2">
            <a:extLst>
              <a:ext uri="{FF2B5EF4-FFF2-40B4-BE49-F238E27FC236}">
                <a16:creationId xmlns:a16="http://schemas.microsoft.com/office/drawing/2014/main" id="{1BA5A676-9158-46FB-9EBE-2F2BA2A804DC}"/>
              </a:ext>
            </a:extLst>
          </p:cNvPr>
          <p:cNvSpPr>
            <a:spLocks noGrp="1"/>
          </p:cNvSpPr>
          <p:nvPr>
            <p:ph idx="1"/>
          </p:nvPr>
        </p:nvSpPr>
        <p:spPr>
          <a:xfrm>
            <a:off x="7726016" y="2410503"/>
            <a:ext cx="3627783" cy="3766459"/>
          </a:xfrm>
        </p:spPr>
        <p:txBody>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Your password is the same as your computer </a:t>
            </a:r>
            <a:r>
              <a:rPr lang="en-GB" b="1" dirty="0">
                <a:latin typeface="Calibri" panose="020F0502020204030204" pitchFamily="34" charset="0"/>
                <a:ea typeface="Calibri" panose="020F0502020204030204" pitchFamily="34" charset="0"/>
                <a:cs typeface="Times New Roman" panose="02020603050405020304" pitchFamily="18" charset="0"/>
              </a:rPr>
              <a:t>network password</a:t>
            </a:r>
            <a:r>
              <a:rPr lang="en-GB"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Enter your password and click on </a:t>
            </a:r>
            <a:r>
              <a:rPr lang="en-GB" b="1" dirty="0">
                <a:latin typeface="Calibri" panose="020F0502020204030204" pitchFamily="34" charset="0"/>
                <a:ea typeface="Calibri" panose="020F0502020204030204" pitchFamily="34" charset="0"/>
                <a:cs typeface="Times New Roman" panose="02020603050405020304" pitchFamily="18" charset="0"/>
              </a:rPr>
              <a:t>Sign In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51BEEE6-5F95-443E-B762-302F3A6397CE}"/>
              </a:ext>
            </a:extLst>
          </p:cNvPr>
          <p:cNvPicPr>
            <a:picLocks noChangeAspect="1"/>
          </p:cNvPicPr>
          <p:nvPr/>
        </p:nvPicPr>
        <p:blipFill>
          <a:blip r:embed="rId2"/>
          <a:stretch>
            <a:fillRect/>
          </a:stretch>
        </p:blipFill>
        <p:spPr>
          <a:xfrm>
            <a:off x="335966" y="1588468"/>
            <a:ext cx="6887815" cy="4688230"/>
          </a:xfrm>
          <a:prstGeom prst="rect">
            <a:avLst/>
          </a:prstGeom>
        </p:spPr>
      </p:pic>
    </p:spTree>
    <p:extLst>
      <p:ext uri="{BB962C8B-B14F-4D97-AF65-F5344CB8AC3E}">
        <p14:creationId xmlns:p14="http://schemas.microsoft.com/office/powerpoint/2010/main" val="320965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64631" y="909762"/>
            <a:ext cx="8577263" cy="5238893"/>
          </a:xfrm>
          <a:prstGeom prst="rect">
            <a:avLst/>
          </a:prstGeom>
        </p:spPr>
      </p:pic>
      <p:sp>
        <p:nvSpPr>
          <p:cNvPr id="8" name="TextBox 7"/>
          <p:cNvSpPr txBox="1"/>
          <p:nvPr/>
        </p:nvSpPr>
        <p:spPr>
          <a:xfrm>
            <a:off x="2213430" y="386542"/>
            <a:ext cx="7765139" cy="523220"/>
          </a:xfrm>
          <a:prstGeom prst="rect">
            <a:avLst/>
          </a:prstGeom>
          <a:noFill/>
        </p:spPr>
        <p:txBody>
          <a:bodyPr wrap="none" rtlCol="0">
            <a:spAutoFit/>
          </a:bodyPr>
          <a:lstStyle/>
          <a:p>
            <a:r>
              <a:rPr lang="en-GB" sz="2800" dirty="0"/>
              <a:t>This is the welcome screen once you have logged in.</a:t>
            </a:r>
          </a:p>
        </p:txBody>
      </p:sp>
      <p:sp>
        <p:nvSpPr>
          <p:cNvPr id="9" name="TextBox 8"/>
          <p:cNvSpPr txBox="1"/>
          <p:nvPr/>
        </p:nvSpPr>
        <p:spPr>
          <a:xfrm>
            <a:off x="581025" y="4426456"/>
            <a:ext cx="1871663" cy="646331"/>
          </a:xfrm>
          <a:prstGeom prst="rect">
            <a:avLst/>
          </a:prstGeom>
          <a:noFill/>
        </p:spPr>
        <p:txBody>
          <a:bodyPr wrap="square" rtlCol="0">
            <a:spAutoFit/>
          </a:bodyPr>
          <a:lstStyle/>
          <a:p>
            <a:pPr algn="ctr"/>
            <a:r>
              <a:rPr lang="en-GB" b="1" dirty="0"/>
              <a:t>Click on the</a:t>
            </a:r>
          </a:p>
          <a:p>
            <a:pPr algn="ctr"/>
            <a:r>
              <a:rPr lang="en-GB" b="1" dirty="0" smtClean="0"/>
              <a:t>Outlook </a:t>
            </a:r>
            <a:r>
              <a:rPr lang="en-GB" b="1" dirty="0"/>
              <a:t>icon</a:t>
            </a:r>
          </a:p>
        </p:txBody>
      </p:sp>
      <p:sp>
        <p:nvSpPr>
          <p:cNvPr id="12" name="Oval 11"/>
          <p:cNvSpPr/>
          <p:nvPr/>
        </p:nvSpPr>
        <p:spPr>
          <a:xfrm>
            <a:off x="2764631" y="4062130"/>
            <a:ext cx="326191" cy="3602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a:cxnSpLocks/>
          </p:cNvCxnSpPr>
          <p:nvPr/>
        </p:nvCxnSpPr>
        <p:spPr>
          <a:xfrm flipV="1">
            <a:off x="581025" y="4242277"/>
            <a:ext cx="2183606" cy="240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5383286" y="1825624"/>
            <a:ext cx="6162261" cy="4736963"/>
          </a:xfrm>
          <a:prstGeom prst="rect">
            <a:avLst/>
          </a:prstGeom>
        </p:spPr>
      </p:pic>
      <p:sp>
        <p:nvSpPr>
          <p:cNvPr id="2" name="Title 1">
            <a:extLst>
              <a:ext uri="{FF2B5EF4-FFF2-40B4-BE49-F238E27FC236}">
                <a16:creationId xmlns:a16="http://schemas.microsoft.com/office/drawing/2014/main" id="{6FFAAFE4-0851-420C-89B2-957E48BE043F}"/>
              </a:ext>
            </a:extLst>
          </p:cNvPr>
          <p:cNvSpPr>
            <a:spLocks noGrp="1"/>
          </p:cNvSpPr>
          <p:nvPr>
            <p:ph type="title"/>
          </p:nvPr>
        </p:nvSpPr>
        <p:spPr>
          <a:xfrm>
            <a:off x="838200" y="365126"/>
            <a:ext cx="10515600" cy="1127740"/>
          </a:xfrm>
        </p:spPr>
        <p:txBody>
          <a:bodyPr>
            <a:normAutofit fontScale="90000"/>
          </a:bodyPr>
          <a:lstStyle/>
          <a:p>
            <a:pPr algn="ctr"/>
            <a:r>
              <a:rPr lang="en-GB" dirty="0"/>
              <a:t>Step 4 – Open the e-mail invites from your teacher to attend the lessons</a:t>
            </a:r>
            <a:endParaRPr lang="en-US" dirty="0"/>
          </a:p>
        </p:txBody>
      </p:sp>
      <p:sp>
        <p:nvSpPr>
          <p:cNvPr id="3" name="Content Placeholder 2">
            <a:extLst>
              <a:ext uri="{FF2B5EF4-FFF2-40B4-BE49-F238E27FC236}">
                <a16:creationId xmlns:a16="http://schemas.microsoft.com/office/drawing/2014/main" id="{E96150D2-1AD9-45EF-9479-DD639A7E15F5}"/>
              </a:ext>
            </a:extLst>
          </p:cNvPr>
          <p:cNvSpPr>
            <a:spLocks noGrp="1"/>
          </p:cNvSpPr>
          <p:nvPr>
            <p:ph idx="1"/>
          </p:nvPr>
        </p:nvSpPr>
        <p:spPr>
          <a:xfrm>
            <a:off x="838200" y="1825624"/>
            <a:ext cx="4197626" cy="5032375"/>
          </a:xfrm>
        </p:spPr>
        <p:txBody>
          <a:bodyPr>
            <a:normAutofit fontScale="77500" lnSpcReduction="20000"/>
          </a:bodyPr>
          <a:lstStyle/>
          <a:p>
            <a:r>
              <a:rPr lang="en-GB" dirty="0"/>
              <a:t>You are now in your personal Outlook e-mail account.</a:t>
            </a:r>
          </a:p>
          <a:p>
            <a:r>
              <a:rPr lang="en-GB" dirty="0"/>
              <a:t>You will be sent links to lessons that your teachers create.</a:t>
            </a:r>
          </a:p>
          <a:p>
            <a:r>
              <a:rPr lang="en-GB" dirty="0"/>
              <a:t>These would be the same time as your timetabled lessons.</a:t>
            </a:r>
          </a:p>
          <a:p>
            <a:r>
              <a:rPr lang="en-GB" dirty="0"/>
              <a:t>For example, if you have English p1 on a Monday, you would be sent an invite to attend a lesson through Teams at 8.55am on a Monday.</a:t>
            </a:r>
          </a:p>
          <a:p>
            <a:r>
              <a:rPr lang="en-GB" dirty="0"/>
              <a:t>You should check your Outlook e-mails every day for new links to lessons.</a:t>
            </a:r>
          </a:p>
          <a:p>
            <a:r>
              <a:rPr lang="en-GB" dirty="0">
                <a:latin typeface="Calibri" panose="020F0502020204030204" pitchFamily="34" charset="0"/>
                <a:ea typeface="Calibri" panose="020F0502020204030204" pitchFamily="34" charset="0"/>
                <a:cs typeface="Times New Roman" panose="02020603050405020304" pitchFamily="18" charset="0"/>
              </a:rPr>
              <a:t>Click on the message to open the link to the lesson.</a:t>
            </a:r>
          </a:p>
          <a:p>
            <a:endParaRPr lang="en-US" dirty="0"/>
          </a:p>
        </p:txBody>
      </p:sp>
    </p:spTree>
    <p:extLst>
      <p:ext uri="{BB962C8B-B14F-4D97-AF65-F5344CB8AC3E}">
        <p14:creationId xmlns:p14="http://schemas.microsoft.com/office/powerpoint/2010/main" val="84342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AAFE4-0851-420C-89B2-957E48BE043F}"/>
              </a:ext>
            </a:extLst>
          </p:cNvPr>
          <p:cNvSpPr>
            <a:spLocks noGrp="1"/>
          </p:cNvSpPr>
          <p:nvPr>
            <p:ph type="title"/>
          </p:nvPr>
        </p:nvSpPr>
        <p:spPr>
          <a:xfrm>
            <a:off x="838200" y="89580"/>
            <a:ext cx="10515600" cy="1127740"/>
          </a:xfrm>
        </p:spPr>
        <p:txBody>
          <a:bodyPr>
            <a:normAutofit/>
          </a:bodyPr>
          <a:lstStyle/>
          <a:p>
            <a:pPr algn="ctr"/>
            <a:r>
              <a:rPr lang="en-GB" dirty="0"/>
              <a:t>Step 5 – Add the lesson to your calendar</a:t>
            </a:r>
            <a:endParaRPr lang="en-US" dirty="0"/>
          </a:p>
        </p:txBody>
      </p:sp>
      <p:sp>
        <p:nvSpPr>
          <p:cNvPr id="3" name="Content Placeholder 2">
            <a:extLst>
              <a:ext uri="{FF2B5EF4-FFF2-40B4-BE49-F238E27FC236}">
                <a16:creationId xmlns:a16="http://schemas.microsoft.com/office/drawing/2014/main" id="{E96150D2-1AD9-45EF-9479-DD639A7E15F5}"/>
              </a:ext>
            </a:extLst>
          </p:cNvPr>
          <p:cNvSpPr>
            <a:spLocks noGrp="1"/>
          </p:cNvSpPr>
          <p:nvPr>
            <p:ph idx="1"/>
          </p:nvPr>
        </p:nvSpPr>
        <p:spPr>
          <a:xfrm>
            <a:off x="241852" y="1677917"/>
            <a:ext cx="2991678" cy="4082033"/>
          </a:xfrm>
        </p:spPr>
        <p:txBody>
          <a:bodyPr>
            <a:normAutofit fontScale="85000" lnSpcReduction="20000"/>
          </a:bodyPr>
          <a:lstStyle/>
          <a:p>
            <a:r>
              <a:rPr lang="en-GB" dirty="0"/>
              <a:t>On Teams you have a calendar showing when all of your lessons take place.</a:t>
            </a:r>
          </a:p>
          <a:p>
            <a:r>
              <a:rPr lang="en-GB" dirty="0">
                <a:latin typeface="Calibri" panose="020F0502020204030204" pitchFamily="34" charset="0"/>
                <a:ea typeface="Calibri" panose="020F0502020204030204" pitchFamily="34" charset="0"/>
                <a:cs typeface="Times New Roman" panose="02020603050405020304" pitchFamily="18" charset="0"/>
              </a:rPr>
              <a:t>1. To view your Calendar, click on the </a:t>
            </a:r>
            <a:r>
              <a:rPr lang="en-GB" b="1" dirty="0">
                <a:latin typeface="Calibri" panose="020F0502020204030204" pitchFamily="34" charset="0"/>
                <a:ea typeface="Calibri" panose="020F0502020204030204" pitchFamily="34" charset="0"/>
                <a:cs typeface="Times New Roman" panose="02020603050405020304" pitchFamily="18" charset="0"/>
              </a:rPr>
              <a:t>Calendar icon</a:t>
            </a:r>
            <a:r>
              <a:rPr lang="en-GB" dirty="0">
                <a:latin typeface="Calibri" panose="020F0502020204030204" pitchFamily="34" charset="0"/>
                <a:ea typeface="Calibri" panose="020F0502020204030204" pitchFamily="34" charset="0"/>
                <a:cs typeface="Times New Roman" panose="02020603050405020304" pitchFamily="18" charset="0"/>
              </a:rPr>
              <a:t> on the bottom row, second from the left.</a:t>
            </a:r>
          </a:p>
          <a:p>
            <a:r>
              <a:rPr lang="en-GB" dirty="0">
                <a:latin typeface="Calibri" panose="020F0502020204030204" pitchFamily="34" charset="0"/>
                <a:ea typeface="Calibri" panose="020F0502020204030204" pitchFamily="34" charset="0"/>
                <a:cs typeface="Times New Roman" panose="02020603050405020304" pitchFamily="18" charset="0"/>
              </a:rPr>
              <a:t>2. To accept the invite click on </a:t>
            </a:r>
            <a:r>
              <a:rPr lang="en-GB" b="1" dirty="0">
                <a:latin typeface="Calibri" panose="020F0502020204030204" pitchFamily="34" charset="0"/>
                <a:ea typeface="Calibri" panose="020F0502020204030204" pitchFamily="34" charset="0"/>
                <a:cs typeface="Times New Roman" panose="02020603050405020304" pitchFamily="18" charset="0"/>
              </a:rPr>
              <a:t>YES</a:t>
            </a:r>
            <a:r>
              <a:rPr lang="en-GB" dirty="0">
                <a:latin typeface="Calibri" panose="020F0502020204030204" pitchFamily="34" charset="0"/>
                <a:ea typeface="Calibri" panose="020F0502020204030204" pitchFamily="34" charset="0"/>
                <a:cs typeface="Times New Roman" panose="02020603050405020304" pitchFamily="18" charset="0"/>
              </a:rPr>
              <a:t> to add this to your </a:t>
            </a:r>
            <a:r>
              <a:rPr lang="en-GB" b="1" dirty="0">
                <a:latin typeface="Calibri" panose="020F0502020204030204" pitchFamily="34" charset="0"/>
                <a:ea typeface="Calibri" panose="020F0502020204030204" pitchFamily="34" charset="0"/>
                <a:cs typeface="Times New Roman" panose="02020603050405020304" pitchFamily="18" charset="0"/>
              </a:rPr>
              <a:t>Calendar</a:t>
            </a:r>
            <a:r>
              <a:rPr lang="en-GB" dirty="0">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pic>
        <p:nvPicPr>
          <p:cNvPr id="6" name="Picture 5">
            <a:extLst>
              <a:ext uri="{FF2B5EF4-FFF2-40B4-BE49-F238E27FC236}">
                <a16:creationId xmlns:a16="http://schemas.microsoft.com/office/drawing/2014/main" id="{A02A4634-569C-4D72-A19F-44014E59AC24}"/>
              </a:ext>
            </a:extLst>
          </p:cNvPr>
          <p:cNvPicPr>
            <a:picLocks noChangeAspect="1"/>
          </p:cNvPicPr>
          <p:nvPr/>
        </p:nvPicPr>
        <p:blipFill>
          <a:blip r:embed="rId2"/>
          <a:stretch>
            <a:fillRect/>
          </a:stretch>
        </p:blipFill>
        <p:spPr>
          <a:xfrm>
            <a:off x="2022612" y="1098050"/>
            <a:ext cx="10071465" cy="5492972"/>
          </a:xfrm>
          <a:prstGeom prst="rect">
            <a:avLst/>
          </a:prstGeom>
        </p:spPr>
      </p:pic>
    </p:spTree>
    <p:extLst>
      <p:ext uri="{BB962C8B-B14F-4D97-AF65-F5344CB8AC3E}">
        <p14:creationId xmlns:p14="http://schemas.microsoft.com/office/powerpoint/2010/main" val="3380866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595929" y="1131127"/>
            <a:ext cx="6836393" cy="5198870"/>
          </a:xfrm>
          <a:prstGeom prst="rect">
            <a:avLst/>
          </a:prstGeom>
        </p:spPr>
      </p:pic>
      <p:sp>
        <p:nvSpPr>
          <p:cNvPr id="5" name="Rectangle 4"/>
          <p:cNvSpPr/>
          <p:nvPr/>
        </p:nvSpPr>
        <p:spPr>
          <a:xfrm>
            <a:off x="269879" y="219887"/>
            <a:ext cx="11652241" cy="865173"/>
          </a:xfrm>
          <a:prstGeom prst="rect">
            <a:avLst/>
          </a:prstGeom>
        </p:spPr>
        <p:txBody>
          <a:bodyPr wrap="square">
            <a:spAutoFit/>
          </a:bodyPr>
          <a:lstStyle/>
          <a:p>
            <a:pPr algn="ctr">
              <a:lnSpc>
                <a:spcPct val="107000"/>
              </a:lnSpc>
              <a:spcAft>
                <a:spcPts val="800"/>
              </a:spcAft>
            </a:pPr>
            <a:r>
              <a:rPr lang="en-GB" sz="2400" dirty="0">
                <a:latin typeface="Calibri" panose="020F0502020204030204" pitchFamily="34" charset="0"/>
                <a:ea typeface="Calibri" panose="020F0502020204030204" pitchFamily="34" charset="0"/>
                <a:cs typeface="Times New Roman" panose="02020603050405020304" pitchFamily="18" charset="0"/>
              </a:rPr>
              <a:t>In the Calendar view, any other lessons you have added to your calendar will be displayed on this screen. You can see all of your online lessons for the week from here.</a:t>
            </a:r>
          </a:p>
        </p:txBody>
      </p:sp>
      <p:sp>
        <p:nvSpPr>
          <p:cNvPr id="6" name="Rounded Rectangle 5"/>
          <p:cNvSpPr/>
          <p:nvPr/>
        </p:nvSpPr>
        <p:spPr>
          <a:xfrm>
            <a:off x="4036541" y="3295135"/>
            <a:ext cx="815545" cy="25537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flipV="1">
            <a:off x="996778" y="3426941"/>
            <a:ext cx="3039763" cy="1647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4228" y="3100787"/>
            <a:ext cx="2866768" cy="38869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Your lesson is marked here</a:t>
            </a:r>
          </a:p>
        </p:txBody>
      </p:sp>
    </p:spTree>
    <p:extLst>
      <p:ext uri="{BB962C8B-B14F-4D97-AF65-F5344CB8AC3E}">
        <p14:creationId xmlns:p14="http://schemas.microsoft.com/office/powerpoint/2010/main" val="7798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0535" y="499332"/>
            <a:ext cx="10515600" cy="2023839"/>
          </a:xfrm>
        </p:spPr>
        <p:txBody>
          <a:bodyPr>
            <a:normAutofit/>
          </a:bodyPr>
          <a:lstStyle/>
          <a:p>
            <a:pPr marL="0" indent="0" algn="ctr">
              <a:buNone/>
            </a:pPr>
            <a:r>
              <a:rPr lang="en-GB" dirty="0"/>
              <a:t>While Outlook is open on your computer.  It will give you reminders when the lesson is due to start. You basically need to keep returning to your calendar and joining your lessons at the right time (e.g. period 2 Geography starts at 9.55am so you would click ‘Join lesson’ just before that time (see next slide).</a:t>
            </a:r>
          </a:p>
        </p:txBody>
      </p:sp>
      <p:pic>
        <p:nvPicPr>
          <p:cNvPr id="5" name="Picture 4"/>
          <p:cNvPicPr/>
          <p:nvPr/>
        </p:nvPicPr>
        <p:blipFill>
          <a:blip r:embed="rId2"/>
          <a:stretch>
            <a:fillRect/>
          </a:stretch>
        </p:blipFill>
        <p:spPr>
          <a:xfrm>
            <a:off x="3546042" y="2735206"/>
            <a:ext cx="5099915" cy="3835497"/>
          </a:xfrm>
          <a:prstGeom prst="rect">
            <a:avLst/>
          </a:prstGeom>
        </p:spPr>
      </p:pic>
    </p:spTree>
    <p:extLst>
      <p:ext uri="{BB962C8B-B14F-4D97-AF65-F5344CB8AC3E}">
        <p14:creationId xmlns:p14="http://schemas.microsoft.com/office/powerpoint/2010/main" val="2022600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1136</Words>
  <Application>Microsoft Office PowerPoint</Application>
  <PresentationFormat>Widescreen</PresentationFormat>
  <Paragraphs>99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How to use Microsoft Teams</vt:lpstr>
      <vt:lpstr>Step 1 – Sign in to Microsoft Office</vt:lpstr>
      <vt:lpstr>Step 2 – Enter your school e-mail address</vt:lpstr>
      <vt:lpstr>Step 3 – Enter your password</vt:lpstr>
      <vt:lpstr>PowerPoint Presentation</vt:lpstr>
      <vt:lpstr>Step 4 – Open the e-mail invites from your teacher to attend the lessons</vt:lpstr>
      <vt:lpstr>Step 5 – Add the lesson to your calendar</vt:lpstr>
      <vt:lpstr>PowerPoint Presentation</vt:lpstr>
      <vt:lpstr>PowerPoint Presentation</vt:lpstr>
      <vt:lpstr>PowerPoint Presentation</vt:lpstr>
      <vt:lpstr>PowerPoint Presentation</vt:lpstr>
      <vt:lpstr>PowerPoint Presentation</vt:lpstr>
      <vt:lpstr>Access lessons by going to your calendar and clicking ‘Join’</vt:lpstr>
      <vt:lpstr>Access lessons by going to your calendar and clicking ‘Join’</vt:lpstr>
      <vt:lpstr>PowerPoint Presentation</vt:lpstr>
      <vt:lpstr>PowerPoint Presentation</vt:lpstr>
      <vt:lpstr>Putting it all together</vt:lpstr>
      <vt:lpstr>Teams page</vt:lpstr>
      <vt:lpstr>Expectations</vt:lpstr>
      <vt:lpstr>Expectations</vt:lpstr>
    </vt:vector>
  </TitlesOfParts>
  <Company>All Saints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Marsden</dc:creator>
  <cp:lastModifiedBy>D Alderson</cp:lastModifiedBy>
  <cp:revision>47</cp:revision>
  <dcterms:created xsi:type="dcterms:W3CDTF">2020-09-18T10:13:16Z</dcterms:created>
  <dcterms:modified xsi:type="dcterms:W3CDTF">2021-09-21T07:14:26Z</dcterms:modified>
</cp:coreProperties>
</file>